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xml" ContentType="application/vnd.openxmlformats-officedocument.customXml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extended-properties" Target="docProps/app.xml" Id="rId4" /><Relationship Type="http://schemas.openxmlformats.org/officeDocument/2006/relationships/custom-properties" Target="/docProps/custom.xml" Id="R54b29501f7a8407d"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19"/>
  </p:notesMasterIdLst>
  <p:sldIdLst>
    <p:sldId id="2867" r:id="rId3"/>
    <p:sldId id="2865" r:id="rId4"/>
    <p:sldId id="2840" r:id="rId5"/>
    <p:sldId id="2854" r:id="rId6"/>
    <p:sldId id="2855" r:id="rId7"/>
    <p:sldId id="2871" r:id="rId8"/>
    <p:sldId id="2839" r:id="rId9"/>
    <p:sldId id="2830" r:id="rId10"/>
    <p:sldId id="2869" r:id="rId11"/>
    <p:sldId id="2841" r:id="rId12"/>
    <p:sldId id="2842" r:id="rId13"/>
    <p:sldId id="2873" r:id="rId14"/>
    <p:sldId id="2861" r:id="rId15"/>
    <p:sldId id="2863" r:id="rId16"/>
    <p:sldId id="2874" r:id="rId17"/>
    <p:sldId id="28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8"/>
    <p:restoredTop sz="96327"/>
  </p:normalViewPr>
  <p:slideViewPr>
    <p:cSldViewPr snapToGrid="0">
      <p:cViewPr varScale="1">
        <p:scale>
          <a:sx n="128" d="100"/>
          <a:sy n="128" d="100"/>
        </p:scale>
        <p:origin x="248" y="176"/>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6.xml" Id="rId8" /><Relationship Type="http://schemas.openxmlformats.org/officeDocument/2006/relationships/slide" Target="slides/slide11.xml" Id="rId13" /><Relationship Type="http://schemas.openxmlformats.org/officeDocument/2006/relationships/slide" Target="slides/slide16.xml" Id="rId18" /><Relationship Type="http://schemas.openxmlformats.org/officeDocument/2006/relationships/slide" Target="slides/slide1.xml" Id="rId3" /><Relationship Type="http://schemas.openxmlformats.org/officeDocument/2006/relationships/viewProps" Target="viewProps.xml" Id="rId21" /><Relationship Type="http://schemas.openxmlformats.org/officeDocument/2006/relationships/slide" Target="slides/slide5.xml" Id="rId7" /><Relationship Type="http://schemas.openxmlformats.org/officeDocument/2006/relationships/slide" Target="slides/slide10.xml" Id="rId12" /><Relationship Type="http://schemas.openxmlformats.org/officeDocument/2006/relationships/slide" Target="slides/slide15.xml" Id="rId17" /><Relationship Type="http://schemas.openxmlformats.org/officeDocument/2006/relationships/slideMaster" Target="slideMasters/slideMaster2.xml" Id="rId2" /><Relationship Type="http://schemas.openxmlformats.org/officeDocument/2006/relationships/slide" Target="slides/slide14.xml" Id="rId16" /><Relationship Type="http://schemas.openxmlformats.org/officeDocument/2006/relationships/presProps" Target="presProps.xml" Id="rId20" /><Relationship Type="http://schemas.openxmlformats.org/officeDocument/2006/relationships/slideMaster" Target="slideMasters/slideMaster1.xml" Id="rId1" /><Relationship Type="http://schemas.openxmlformats.org/officeDocument/2006/relationships/slide" Target="slides/slide4.xml" Id="rId6" /><Relationship Type="http://schemas.openxmlformats.org/officeDocument/2006/relationships/slide" Target="slides/slide9.xml" Id="rId11" /><Relationship Type="http://schemas.openxmlformats.org/officeDocument/2006/relationships/slide" Target="slides/slide3.xml" Id="rId5" /><Relationship Type="http://schemas.openxmlformats.org/officeDocument/2006/relationships/slide" Target="slides/slide13.xml" Id="rId15" /><Relationship Type="http://schemas.openxmlformats.org/officeDocument/2006/relationships/tableStyles" Target="tableStyles.xml" Id="rId23" /><Relationship Type="http://schemas.openxmlformats.org/officeDocument/2006/relationships/slide" Target="slides/slide8.xml" Id="rId10" /><Relationship Type="http://schemas.openxmlformats.org/officeDocument/2006/relationships/notesMaster" Target="notesMasters/notesMaster1.xml" Id="rId19" /><Relationship Type="http://schemas.openxmlformats.org/officeDocument/2006/relationships/slide" Target="slides/slide2.xml" Id="rId4" /><Relationship Type="http://schemas.openxmlformats.org/officeDocument/2006/relationships/slide" Target="slides/slide7.xml" Id="rId9" /><Relationship Type="http://schemas.openxmlformats.org/officeDocument/2006/relationships/slide" Target="slides/slide12.xml" Id="rId14" /><Relationship Type="http://schemas.openxmlformats.org/officeDocument/2006/relationships/theme" Target="theme/theme1.xml" Id="rId22" /><Relationship Type="http://schemas.openxmlformats.org/officeDocument/2006/relationships/customXml" Target="/customXML/item.xml" Id="R9728527a56ee4dfb" /></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7558F7-D46F-A942-ABF7-5AAFE102933F}" type="doc">
      <dgm:prSet loTypeId="urn:microsoft.com/office/officeart/2005/8/layout/venn3" loCatId="" qsTypeId="urn:microsoft.com/office/officeart/2005/8/quickstyle/simple1" qsCatId="simple" csTypeId="urn:microsoft.com/office/officeart/2005/8/colors/colorful1" csCatId="colorful" phldr="1"/>
      <dgm:spPr/>
      <dgm:t>
        <a:bodyPr/>
        <a:lstStyle/>
        <a:p>
          <a:endParaRPr lang="en-GB"/>
        </a:p>
      </dgm:t>
    </dgm:pt>
    <dgm:pt modelId="{1518C61E-A29A-6E4E-8A73-4CAF537A71D9}">
      <dgm:prSet phldrT="[Text]"/>
      <dgm:spPr/>
      <dgm:t>
        <a:bodyPr/>
        <a:lstStyle/>
        <a:p>
          <a:r>
            <a:rPr lang="en-GB" b="1" dirty="0">
              <a:latin typeface="Arial" panose="020B0604020202020204" pitchFamily="34" charset="0"/>
              <a:cs typeface="Arial" panose="020B0604020202020204" pitchFamily="34" charset="0"/>
            </a:rPr>
            <a:t>Developing personal </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skills</a:t>
          </a:r>
        </a:p>
      </dgm:t>
    </dgm:pt>
    <dgm:pt modelId="{527B6E65-71F1-264C-B965-507BFC9B6EE7}" type="parTrans" cxnId="{2B01149F-B58C-8B45-A0E7-D535DF28B490}">
      <dgm:prSet/>
      <dgm:spPr/>
      <dgm:t>
        <a:bodyPr/>
        <a:lstStyle/>
        <a:p>
          <a:endParaRPr lang="en-GB"/>
        </a:p>
      </dgm:t>
    </dgm:pt>
    <dgm:pt modelId="{B15C0C8B-5BBA-9A4D-AAC1-8C9AE05D56AF}" type="sibTrans" cxnId="{2B01149F-B58C-8B45-A0E7-D535DF28B490}">
      <dgm:prSet/>
      <dgm:spPr/>
      <dgm:t>
        <a:bodyPr/>
        <a:lstStyle/>
        <a:p>
          <a:endParaRPr lang="en-GB"/>
        </a:p>
      </dgm:t>
    </dgm:pt>
    <dgm:pt modelId="{059403AB-5AF5-8D44-BB47-F2FB33D62DDC}">
      <dgm:prSet phldrT="[Text]"/>
      <dgm:spPr/>
      <dgm:t>
        <a:bodyPr/>
        <a:lstStyle/>
        <a:p>
          <a:r>
            <a:rPr lang="en-GB" b="1" dirty="0">
              <a:latin typeface="Arial" panose="020B0604020202020204" pitchFamily="34" charset="0"/>
              <a:cs typeface="Arial" panose="020B0604020202020204" pitchFamily="34" charset="0"/>
            </a:rPr>
            <a:t>Creating supportive environments</a:t>
          </a:r>
        </a:p>
      </dgm:t>
    </dgm:pt>
    <dgm:pt modelId="{A7BCC78D-2F66-E843-B016-249D08F24FD4}" type="parTrans" cxnId="{232D5947-4FBA-7E4C-8165-B90A5AC4FAD4}">
      <dgm:prSet/>
      <dgm:spPr/>
      <dgm:t>
        <a:bodyPr/>
        <a:lstStyle/>
        <a:p>
          <a:endParaRPr lang="en-GB"/>
        </a:p>
      </dgm:t>
    </dgm:pt>
    <dgm:pt modelId="{15310CEB-6ABC-234E-AA8C-80A607ECF9B0}" type="sibTrans" cxnId="{232D5947-4FBA-7E4C-8165-B90A5AC4FAD4}">
      <dgm:prSet/>
      <dgm:spPr/>
      <dgm:t>
        <a:bodyPr/>
        <a:lstStyle/>
        <a:p>
          <a:endParaRPr lang="en-GB"/>
        </a:p>
      </dgm:t>
    </dgm:pt>
    <dgm:pt modelId="{94135618-8FF6-774A-927C-669BCD66E148}">
      <dgm:prSet phldrT="[Text]"/>
      <dgm:spPr/>
      <dgm:t>
        <a:bodyPr/>
        <a:lstStyle/>
        <a:p>
          <a:r>
            <a:rPr lang="en-GB" b="1" dirty="0">
              <a:latin typeface="Arial" panose="020B0604020202020204" pitchFamily="34" charset="0"/>
              <a:cs typeface="Arial" panose="020B0604020202020204" pitchFamily="34" charset="0"/>
            </a:rPr>
            <a:t>Strengthening community action</a:t>
          </a:r>
        </a:p>
      </dgm:t>
    </dgm:pt>
    <dgm:pt modelId="{7C02940D-F53C-D840-8E0D-C503992C08DE}" type="parTrans" cxnId="{295E20C7-61B0-BB45-8783-67E98D4D743E}">
      <dgm:prSet/>
      <dgm:spPr/>
      <dgm:t>
        <a:bodyPr/>
        <a:lstStyle/>
        <a:p>
          <a:endParaRPr lang="en-GB"/>
        </a:p>
      </dgm:t>
    </dgm:pt>
    <dgm:pt modelId="{DF85B4E3-2E7F-B84B-901F-EA2BBDFE9969}" type="sibTrans" cxnId="{295E20C7-61B0-BB45-8783-67E98D4D743E}">
      <dgm:prSet/>
      <dgm:spPr/>
      <dgm:t>
        <a:bodyPr/>
        <a:lstStyle/>
        <a:p>
          <a:endParaRPr lang="en-GB"/>
        </a:p>
      </dgm:t>
    </dgm:pt>
    <dgm:pt modelId="{41C9057E-9CC2-2742-907F-197421264BA2}">
      <dgm:prSet/>
      <dgm:spPr/>
      <dgm:t>
        <a:bodyPr/>
        <a:lstStyle/>
        <a:p>
          <a:r>
            <a:rPr lang="en-GB" b="1" dirty="0">
              <a:latin typeface="Arial" panose="020B0604020202020204" pitchFamily="34" charset="0"/>
              <a:cs typeface="Arial" panose="020B0604020202020204" pitchFamily="34" charset="0"/>
            </a:rPr>
            <a:t>Re-orienting</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health services</a:t>
          </a:r>
        </a:p>
      </dgm:t>
    </dgm:pt>
    <dgm:pt modelId="{DA58D1B6-8A19-5A49-8FA6-A07A53655F42}" type="parTrans" cxnId="{C444FE17-7451-E546-BF20-AB08CA23A0AC}">
      <dgm:prSet/>
      <dgm:spPr/>
      <dgm:t>
        <a:bodyPr/>
        <a:lstStyle/>
        <a:p>
          <a:endParaRPr lang="en-GB"/>
        </a:p>
      </dgm:t>
    </dgm:pt>
    <dgm:pt modelId="{B707E43A-8BBA-5447-9B70-3ADB11C24CC6}" type="sibTrans" cxnId="{C444FE17-7451-E546-BF20-AB08CA23A0AC}">
      <dgm:prSet/>
      <dgm:spPr/>
      <dgm:t>
        <a:bodyPr/>
        <a:lstStyle/>
        <a:p>
          <a:endParaRPr lang="en-GB"/>
        </a:p>
      </dgm:t>
    </dgm:pt>
    <dgm:pt modelId="{A45B665B-D256-3F40-AE05-B0A700575D72}">
      <dgm:prSet/>
      <dgm:spPr/>
      <dgm:t>
        <a:bodyPr/>
        <a:lstStyle/>
        <a:p>
          <a:r>
            <a:rPr lang="en-GB" b="1" dirty="0">
              <a:latin typeface="Arial" panose="020B0604020202020204" pitchFamily="34" charset="0"/>
              <a:cs typeface="Arial" panose="020B0604020202020204" pitchFamily="34" charset="0"/>
            </a:rPr>
            <a:t>Building healthy public</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policy</a:t>
          </a:r>
        </a:p>
      </dgm:t>
    </dgm:pt>
    <dgm:pt modelId="{50EABDB3-01BF-F44B-8C1E-57A1D5F814DE}" type="parTrans" cxnId="{4D266C52-E979-1F4B-A168-7E22FBBAC45D}">
      <dgm:prSet/>
      <dgm:spPr/>
      <dgm:t>
        <a:bodyPr/>
        <a:lstStyle/>
        <a:p>
          <a:endParaRPr lang="en-GB"/>
        </a:p>
      </dgm:t>
    </dgm:pt>
    <dgm:pt modelId="{773E2731-8BF5-A947-AF85-A3B37E4DFAD2}" type="sibTrans" cxnId="{4D266C52-E979-1F4B-A168-7E22FBBAC45D}">
      <dgm:prSet/>
      <dgm:spPr/>
      <dgm:t>
        <a:bodyPr/>
        <a:lstStyle/>
        <a:p>
          <a:endParaRPr lang="en-GB"/>
        </a:p>
      </dgm:t>
    </dgm:pt>
    <dgm:pt modelId="{F934D51A-2747-474D-BD72-BE5F99CFD5CE}" type="pres">
      <dgm:prSet presAssocID="{7C7558F7-D46F-A942-ABF7-5AAFE102933F}" presName="Name0" presStyleCnt="0">
        <dgm:presLayoutVars>
          <dgm:dir/>
          <dgm:resizeHandles val="exact"/>
        </dgm:presLayoutVars>
      </dgm:prSet>
      <dgm:spPr/>
    </dgm:pt>
    <dgm:pt modelId="{CE58ABD2-38AA-B04C-8132-25665C51B0B1}" type="pres">
      <dgm:prSet presAssocID="{1518C61E-A29A-6E4E-8A73-4CAF537A71D9}" presName="Name5" presStyleLbl="vennNode1" presStyleIdx="0" presStyleCnt="5">
        <dgm:presLayoutVars>
          <dgm:bulletEnabled val="1"/>
        </dgm:presLayoutVars>
      </dgm:prSet>
      <dgm:spPr/>
    </dgm:pt>
    <dgm:pt modelId="{3A8ED716-E9E2-EB40-88C3-C9E71C075CEA}" type="pres">
      <dgm:prSet presAssocID="{B15C0C8B-5BBA-9A4D-AAC1-8C9AE05D56AF}" presName="space" presStyleCnt="0"/>
      <dgm:spPr/>
    </dgm:pt>
    <dgm:pt modelId="{FED7ABA7-D41D-1540-8A90-F70A477202AD}" type="pres">
      <dgm:prSet presAssocID="{059403AB-5AF5-8D44-BB47-F2FB33D62DDC}" presName="Name5" presStyleLbl="vennNode1" presStyleIdx="1" presStyleCnt="5">
        <dgm:presLayoutVars>
          <dgm:bulletEnabled val="1"/>
        </dgm:presLayoutVars>
      </dgm:prSet>
      <dgm:spPr/>
    </dgm:pt>
    <dgm:pt modelId="{387A079F-BF1D-FA48-8CC5-083DF2786CCA}" type="pres">
      <dgm:prSet presAssocID="{15310CEB-6ABC-234E-AA8C-80A607ECF9B0}" presName="space" presStyleCnt="0"/>
      <dgm:spPr/>
    </dgm:pt>
    <dgm:pt modelId="{8EC6342C-EFA9-8C40-9761-55BF11F744B6}" type="pres">
      <dgm:prSet presAssocID="{94135618-8FF6-774A-927C-669BCD66E148}" presName="Name5" presStyleLbl="vennNode1" presStyleIdx="2" presStyleCnt="5">
        <dgm:presLayoutVars>
          <dgm:bulletEnabled val="1"/>
        </dgm:presLayoutVars>
      </dgm:prSet>
      <dgm:spPr/>
    </dgm:pt>
    <dgm:pt modelId="{27958ADA-047C-134A-A7A1-3A73CC0EE8E7}" type="pres">
      <dgm:prSet presAssocID="{DF85B4E3-2E7F-B84B-901F-EA2BBDFE9969}" presName="space" presStyleCnt="0"/>
      <dgm:spPr/>
    </dgm:pt>
    <dgm:pt modelId="{1BB6129A-885B-3646-82AD-E52ACAA93771}" type="pres">
      <dgm:prSet presAssocID="{41C9057E-9CC2-2742-907F-197421264BA2}" presName="Name5" presStyleLbl="vennNode1" presStyleIdx="3" presStyleCnt="5">
        <dgm:presLayoutVars>
          <dgm:bulletEnabled val="1"/>
        </dgm:presLayoutVars>
      </dgm:prSet>
      <dgm:spPr/>
    </dgm:pt>
    <dgm:pt modelId="{49B97455-BF1B-8B48-AE34-C2D8952F297C}" type="pres">
      <dgm:prSet presAssocID="{B707E43A-8BBA-5447-9B70-3ADB11C24CC6}" presName="space" presStyleCnt="0"/>
      <dgm:spPr/>
    </dgm:pt>
    <dgm:pt modelId="{8B18A772-FE7F-144E-8421-98BB15888B71}" type="pres">
      <dgm:prSet presAssocID="{A45B665B-D256-3F40-AE05-B0A700575D72}" presName="Name5" presStyleLbl="vennNode1" presStyleIdx="4" presStyleCnt="5">
        <dgm:presLayoutVars>
          <dgm:bulletEnabled val="1"/>
        </dgm:presLayoutVars>
      </dgm:prSet>
      <dgm:spPr/>
    </dgm:pt>
  </dgm:ptLst>
  <dgm:cxnLst>
    <dgm:cxn modelId="{C444FE17-7451-E546-BF20-AB08CA23A0AC}" srcId="{7C7558F7-D46F-A942-ABF7-5AAFE102933F}" destId="{41C9057E-9CC2-2742-907F-197421264BA2}" srcOrd="3" destOrd="0" parTransId="{DA58D1B6-8A19-5A49-8FA6-A07A53655F42}" sibTransId="{B707E43A-8BBA-5447-9B70-3ADB11C24CC6}"/>
    <dgm:cxn modelId="{232D5947-4FBA-7E4C-8165-B90A5AC4FAD4}" srcId="{7C7558F7-D46F-A942-ABF7-5AAFE102933F}" destId="{059403AB-5AF5-8D44-BB47-F2FB33D62DDC}" srcOrd="1" destOrd="0" parTransId="{A7BCC78D-2F66-E843-B016-249D08F24FD4}" sibTransId="{15310CEB-6ABC-234E-AA8C-80A607ECF9B0}"/>
    <dgm:cxn modelId="{4D266C52-E979-1F4B-A168-7E22FBBAC45D}" srcId="{7C7558F7-D46F-A942-ABF7-5AAFE102933F}" destId="{A45B665B-D256-3F40-AE05-B0A700575D72}" srcOrd="4" destOrd="0" parTransId="{50EABDB3-01BF-F44B-8C1E-57A1D5F814DE}" sibTransId="{773E2731-8BF5-A947-AF85-A3B37E4DFAD2}"/>
    <dgm:cxn modelId="{2CC0CB64-CB24-4541-97CA-7C89D203BA36}" type="presOf" srcId="{94135618-8FF6-774A-927C-669BCD66E148}" destId="{8EC6342C-EFA9-8C40-9761-55BF11F744B6}" srcOrd="0" destOrd="0" presId="urn:microsoft.com/office/officeart/2005/8/layout/venn3"/>
    <dgm:cxn modelId="{C215E285-CAC1-3C4A-9816-C1A92725D50A}" type="presOf" srcId="{059403AB-5AF5-8D44-BB47-F2FB33D62DDC}" destId="{FED7ABA7-D41D-1540-8A90-F70A477202AD}" srcOrd="0" destOrd="0" presId="urn:microsoft.com/office/officeart/2005/8/layout/venn3"/>
    <dgm:cxn modelId="{DA2CA099-763F-1745-8A4E-817A385082E7}" type="presOf" srcId="{1518C61E-A29A-6E4E-8A73-4CAF537A71D9}" destId="{CE58ABD2-38AA-B04C-8132-25665C51B0B1}" srcOrd="0" destOrd="0" presId="urn:microsoft.com/office/officeart/2005/8/layout/venn3"/>
    <dgm:cxn modelId="{2B01149F-B58C-8B45-A0E7-D535DF28B490}" srcId="{7C7558F7-D46F-A942-ABF7-5AAFE102933F}" destId="{1518C61E-A29A-6E4E-8A73-4CAF537A71D9}" srcOrd="0" destOrd="0" parTransId="{527B6E65-71F1-264C-B965-507BFC9B6EE7}" sibTransId="{B15C0C8B-5BBA-9A4D-AAC1-8C9AE05D56AF}"/>
    <dgm:cxn modelId="{731C78AC-CA49-604E-94E4-05CF1D8C2AA7}" type="presOf" srcId="{41C9057E-9CC2-2742-907F-197421264BA2}" destId="{1BB6129A-885B-3646-82AD-E52ACAA93771}" srcOrd="0" destOrd="0" presId="urn:microsoft.com/office/officeart/2005/8/layout/venn3"/>
    <dgm:cxn modelId="{295E20C7-61B0-BB45-8783-67E98D4D743E}" srcId="{7C7558F7-D46F-A942-ABF7-5AAFE102933F}" destId="{94135618-8FF6-774A-927C-669BCD66E148}" srcOrd="2" destOrd="0" parTransId="{7C02940D-F53C-D840-8E0D-C503992C08DE}" sibTransId="{DF85B4E3-2E7F-B84B-901F-EA2BBDFE9969}"/>
    <dgm:cxn modelId="{1CD502D7-394D-3E44-8045-D565323787FA}" type="presOf" srcId="{A45B665B-D256-3F40-AE05-B0A700575D72}" destId="{8B18A772-FE7F-144E-8421-98BB15888B71}" srcOrd="0" destOrd="0" presId="urn:microsoft.com/office/officeart/2005/8/layout/venn3"/>
    <dgm:cxn modelId="{46A084FE-11A9-5745-9B2C-418B184CFE25}" type="presOf" srcId="{7C7558F7-D46F-A942-ABF7-5AAFE102933F}" destId="{F934D51A-2747-474D-BD72-BE5F99CFD5CE}" srcOrd="0" destOrd="0" presId="urn:microsoft.com/office/officeart/2005/8/layout/venn3"/>
    <dgm:cxn modelId="{F130C8B2-5688-BD4F-B5A2-9131DC65AE8E}" type="presParOf" srcId="{F934D51A-2747-474D-BD72-BE5F99CFD5CE}" destId="{CE58ABD2-38AA-B04C-8132-25665C51B0B1}" srcOrd="0" destOrd="0" presId="urn:microsoft.com/office/officeart/2005/8/layout/venn3"/>
    <dgm:cxn modelId="{6883C6F9-0D07-4A46-A516-B105805D1732}" type="presParOf" srcId="{F934D51A-2747-474D-BD72-BE5F99CFD5CE}" destId="{3A8ED716-E9E2-EB40-88C3-C9E71C075CEA}" srcOrd="1" destOrd="0" presId="urn:microsoft.com/office/officeart/2005/8/layout/venn3"/>
    <dgm:cxn modelId="{AA90E735-F266-2F44-9254-B0F2AF3E7A50}" type="presParOf" srcId="{F934D51A-2747-474D-BD72-BE5F99CFD5CE}" destId="{FED7ABA7-D41D-1540-8A90-F70A477202AD}" srcOrd="2" destOrd="0" presId="urn:microsoft.com/office/officeart/2005/8/layout/venn3"/>
    <dgm:cxn modelId="{EB894236-3B4E-5749-936E-26455D6BB9FD}" type="presParOf" srcId="{F934D51A-2747-474D-BD72-BE5F99CFD5CE}" destId="{387A079F-BF1D-FA48-8CC5-083DF2786CCA}" srcOrd="3" destOrd="0" presId="urn:microsoft.com/office/officeart/2005/8/layout/venn3"/>
    <dgm:cxn modelId="{23ACED7E-86A3-D147-A117-E89EECBC71C4}" type="presParOf" srcId="{F934D51A-2747-474D-BD72-BE5F99CFD5CE}" destId="{8EC6342C-EFA9-8C40-9761-55BF11F744B6}" srcOrd="4" destOrd="0" presId="urn:microsoft.com/office/officeart/2005/8/layout/venn3"/>
    <dgm:cxn modelId="{7C8AF85A-2091-AB46-8A73-1AC9D331EB60}" type="presParOf" srcId="{F934D51A-2747-474D-BD72-BE5F99CFD5CE}" destId="{27958ADA-047C-134A-A7A1-3A73CC0EE8E7}" srcOrd="5" destOrd="0" presId="urn:microsoft.com/office/officeart/2005/8/layout/venn3"/>
    <dgm:cxn modelId="{CB5D1E14-BF1A-C041-9443-AEFD6885ACA8}" type="presParOf" srcId="{F934D51A-2747-474D-BD72-BE5F99CFD5CE}" destId="{1BB6129A-885B-3646-82AD-E52ACAA93771}" srcOrd="6" destOrd="0" presId="urn:microsoft.com/office/officeart/2005/8/layout/venn3"/>
    <dgm:cxn modelId="{90EBCECB-A130-5144-8E73-AEB021760080}" type="presParOf" srcId="{F934D51A-2747-474D-BD72-BE5F99CFD5CE}" destId="{49B97455-BF1B-8B48-AE34-C2D8952F297C}" srcOrd="7" destOrd="0" presId="urn:microsoft.com/office/officeart/2005/8/layout/venn3"/>
    <dgm:cxn modelId="{0536F4E6-C47E-534F-879F-0C8DAE1B8B66}" type="presParOf" srcId="{F934D51A-2747-474D-BD72-BE5F99CFD5CE}" destId="{8B18A772-FE7F-144E-8421-98BB15888B71}"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2164AE-B0FB-9940-9817-B189A99C5F5B}" type="doc">
      <dgm:prSet loTypeId="urn:microsoft.com/office/officeart/2005/8/layout/pyramid2" loCatId="" qsTypeId="urn:microsoft.com/office/officeart/2005/8/quickstyle/simple1" qsCatId="simple" csTypeId="urn:microsoft.com/office/officeart/2005/8/colors/accent1_2" csCatId="accent1" phldr="1"/>
      <dgm:spPr/>
    </dgm:pt>
    <dgm:pt modelId="{93DCC91E-F230-7644-9AF6-99E41C10368D}">
      <dgm:prSet phldrT="[Text]" custT="1"/>
      <dgm:spPr/>
      <dgm:t>
        <a:bodyPr/>
        <a:lstStyle/>
        <a:p>
          <a:r>
            <a:rPr lang="en-GB" sz="1600" dirty="0">
              <a:latin typeface="Arial" panose="020B0604020202020204" pitchFamily="34" charset="0"/>
              <a:cs typeface="Arial" panose="020B0604020202020204" pitchFamily="34" charset="0"/>
            </a:rPr>
            <a:t>Tertiary prevention</a:t>
          </a:r>
        </a:p>
      </dgm:t>
    </dgm:pt>
    <dgm:pt modelId="{C9A2C265-6DFF-7C40-9626-1788554E292B}" type="parTrans" cxnId="{63F684A1-3FD1-EA48-A430-6B77347FCAC0}">
      <dgm:prSet/>
      <dgm:spPr/>
      <dgm:t>
        <a:bodyPr/>
        <a:lstStyle/>
        <a:p>
          <a:endParaRPr lang="en-GB"/>
        </a:p>
      </dgm:t>
    </dgm:pt>
    <dgm:pt modelId="{20912153-F33E-5D47-8B04-368A11785ACB}" type="sibTrans" cxnId="{63F684A1-3FD1-EA48-A430-6B77347FCAC0}">
      <dgm:prSet/>
      <dgm:spPr/>
      <dgm:t>
        <a:bodyPr/>
        <a:lstStyle/>
        <a:p>
          <a:endParaRPr lang="en-GB"/>
        </a:p>
      </dgm:t>
    </dgm:pt>
    <dgm:pt modelId="{3E8C12F6-EC2F-5B4B-90ED-D733A98EE83E}">
      <dgm:prSet phldrT="[Text]" custT="1"/>
      <dgm:spPr/>
      <dgm:t>
        <a:bodyPr/>
        <a:lstStyle/>
        <a:p>
          <a:r>
            <a:rPr lang="en-GB" sz="1600" dirty="0">
              <a:latin typeface="Arial" panose="020B0604020202020204" pitchFamily="34" charset="0"/>
              <a:cs typeface="Arial" panose="020B0604020202020204" pitchFamily="34" charset="0"/>
            </a:rPr>
            <a:t>Secondary prevention</a:t>
          </a:r>
        </a:p>
      </dgm:t>
    </dgm:pt>
    <dgm:pt modelId="{FCD2EA36-7CD2-F040-BC2D-60DDE3D36C4D}" type="parTrans" cxnId="{AB690457-6E9E-9543-93D9-2342971A4F45}">
      <dgm:prSet/>
      <dgm:spPr/>
      <dgm:t>
        <a:bodyPr/>
        <a:lstStyle/>
        <a:p>
          <a:endParaRPr lang="en-GB"/>
        </a:p>
      </dgm:t>
    </dgm:pt>
    <dgm:pt modelId="{023DE1D1-E308-E744-B36D-386BB2F47284}" type="sibTrans" cxnId="{AB690457-6E9E-9543-93D9-2342971A4F45}">
      <dgm:prSet/>
      <dgm:spPr/>
      <dgm:t>
        <a:bodyPr/>
        <a:lstStyle/>
        <a:p>
          <a:endParaRPr lang="en-GB"/>
        </a:p>
      </dgm:t>
    </dgm:pt>
    <dgm:pt modelId="{A6A2F1E1-FEBD-354D-877C-ECEE3AABC108}">
      <dgm:prSet phldrT="[Text]" custT="1"/>
      <dgm:spPr/>
      <dgm:t>
        <a:bodyPr/>
        <a:lstStyle/>
        <a:p>
          <a:r>
            <a:rPr lang="en-GB" sz="1600" dirty="0">
              <a:latin typeface="Arial" panose="020B0604020202020204" pitchFamily="34" charset="0"/>
              <a:cs typeface="Arial" panose="020B0604020202020204" pitchFamily="34" charset="0"/>
            </a:rPr>
            <a:t>Primary prevention</a:t>
          </a:r>
        </a:p>
      </dgm:t>
    </dgm:pt>
    <dgm:pt modelId="{EB011C3C-8DEB-5946-AD4E-8822E05BF511}" type="parTrans" cxnId="{91ABCECC-B448-A642-BABC-5B5AA530618A}">
      <dgm:prSet/>
      <dgm:spPr/>
      <dgm:t>
        <a:bodyPr/>
        <a:lstStyle/>
        <a:p>
          <a:endParaRPr lang="en-GB"/>
        </a:p>
      </dgm:t>
    </dgm:pt>
    <dgm:pt modelId="{BF9752D6-98EA-8543-98B5-6EBC38085037}" type="sibTrans" cxnId="{91ABCECC-B448-A642-BABC-5B5AA530618A}">
      <dgm:prSet/>
      <dgm:spPr/>
      <dgm:t>
        <a:bodyPr/>
        <a:lstStyle/>
        <a:p>
          <a:endParaRPr lang="en-GB"/>
        </a:p>
      </dgm:t>
    </dgm:pt>
    <dgm:pt modelId="{6D54F026-C005-2842-89F9-D12D628D8AC6}" type="pres">
      <dgm:prSet presAssocID="{CB2164AE-B0FB-9940-9817-B189A99C5F5B}" presName="compositeShape" presStyleCnt="0">
        <dgm:presLayoutVars>
          <dgm:dir/>
          <dgm:resizeHandles/>
        </dgm:presLayoutVars>
      </dgm:prSet>
      <dgm:spPr/>
    </dgm:pt>
    <dgm:pt modelId="{025AE134-5031-F14C-911C-E8F67B81131B}" type="pres">
      <dgm:prSet presAssocID="{CB2164AE-B0FB-9940-9817-B189A99C5F5B}" presName="pyramid" presStyleLbl="node1" presStyleIdx="0" presStyleCnt="1" custLinFactNeighborX="7189" custLinFactNeighborY="-12965"/>
      <dgm:spPr>
        <a:solidFill>
          <a:schemeClr val="bg1">
            <a:lumMod val="85000"/>
          </a:schemeClr>
        </a:solidFill>
      </dgm:spPr>
    </dgm:pt>
    <dgm:pt modelId="{1663F275-E79F-8047-BC76-2B1D856F8142}" type="pres">
      <dgm:prSet presAssocID="{CB2164AE-B0FB-9940-9817-B189A99C5F5B}" presName="theList" presStyleCnt="0"/>
      <dgm:spPr/>
    </dgm:pt>
    <dgm:pt modelId="{6FD48A5C-328E-DC46-88D0-2817595FB2D7}" type="pres">
      <dgm:prSet presAssocID="{93DCC91E-F230-7644-9AF6-99E41C10368D}" presName="aNode" presStyleLbl="fgAcc1" presStyleIdx="0" presStyleCnt="3" custScaleX="92189" custScaleY="20080" custLinFactNeighborY="-43529">
        <dgm:presLayoutVars>
          <dgm:bulletEnabled val="1"/>
        </dgm:presLayoutVars>
      </dgm:prSet>
      <dgm:spPr/>
    </dgm:pt>
    <dgm:pt modelId="{367B79F9-B89E-924C-B1A8-E99E0D0FD648}" type="pres">
      <dgm:prSet presAssocID="{93DCC91E-F230-7644-9AF6-99E41C10368D}" presName="aSpace" presStyleCnt="0"/>
      <dgm:spPr/>
    </dgm:pt>
    <dgm:pt modelId="{4DD5EC00-9184-1047-AC36-C4E06AA9A288}" type="pres">
      <dgm:prSet presAssocID="{3E8C12F6-EC2F-5B4B-90ED-D733A98EE83E}" presName="aNode" presStyleLbl="fgAcc1" presStyleIdx="1" presStyleCnt="3" custScaleX="91203" custScaleY="22684">
        <dgm:presLayoutVars>
          <dgm:bulletEnabled val="1"/>
        </dgm:presLayoutVars>
      </dgm:prSet>
      <dgm:spPr/>
    </dgm:pt>
    <dgm:pt modelId="{AE07430B-70AC-1946-9156-C3E715485CCB}" type="pres">
      <dgm:prSet presAssocID="{3E8C12F6-EC2F-5B4B-90ED-D733A98EE83E}" presName="aSpace" presStyleCnt="0"/>
      <dgm:spPr/>
    </dgm:pt>
    <dgm:pt modelId="{1E9A363A-508F-3346-838D-1E72E8AA0E38}" type="pres">
      <dgm:prSet presAssocID="{A6A2F1E1-FEBD-354D-877C-ECEE3AABC108}" presName="aNode" presStyleLbl="fgAcc1" presStyleIdx="2" presStyleCnt="3" custScaleX="91902" custScaleY="20952" custLinFactNeighborX="1129" custLinFactNeighborY="45370">
        <dgm:presLayoutVars>
          <dgm:bulletEnabled val="1"/>
        </dgm:presLayoutVars>
      </dgm:prSet>
      <dgm:spPr/>
    </dgm:pt>
    <dgm:pt modelId="{0BA5CE2C-5B65-B641-A937-140FF7D563DE}" type="pres">
      <dgm:prSet presAssocID="{A6A2F1E1-FEBD-354D-877C-ECEE3AABC108}" presName="aSpace" presStyleCnt="0"/>
      <dgm:spPr/>
    </dgm:pt>
  </dgm:ptLst>
  <dgm:cxnLst>
    <dgm:cxn modelId="{8F145D22-38A5-C84C-ABB4-C7D1E8160C08}" type="presOf" srcId="{93DCC91E-F230-7644-9AF6-99E41C10368D}" destId="{6FD48A5C-328E-DC46-88D0-2817595FB2D7}" srcOrd="0" destOrd="0" presId="urn:microsoft.com/office/officeart/2005/8/layout/pyramid2"/>
    <dgm:cxn modelId="{AB690457-6E9E-9543-93D9-2342971A4F45}" srcId="{CB2164AE-B0FB-9940-9817-B189A99C5F5B}" destId="{3E8C12F6-EC2F-5B4B-90ED-D733A98EE83E}" srcOrd="1" destOrd="0" parTransId="{FCD2EA36-7CD2-F040-BC2D-60DDE3D36C4D}" sibTransId="{023DE1D1-E308-E744-B36D-386BB2F47284}"/>
    <dgm:cxn modelId="{E0F31E5E-811C-7B46-A6FB-A16917C820C5}" type="presOf" srcId="{CB2164AE-B0FB-9940-9817-B189A99C5F5B}" destId="{6D54F026-C005-2842-89F9-D12D628D8AC6}" srcOrd="0" destOrd="0" presId="urn:microsoft.com/office/officeart/2005/8/layout/pyramid2"/>
    <dgm:cxn modelId="{DB7B459B-9BDA-E748-8FC5-0997FD2847E3}" type="presOf" srcId="{A6A2F1E1-FEBD-354D-877C-ECEE3AABC108}" destId="{1E9A363A-508F-3346-838D-1E72E8AA0E38}" srcOrd="0" destOrd="0" presId="urn:microsoft.com/office/officeart/2005/8/layout/pyramid2"/>
    <dgm:cxn modelId="{63F684A1-3FD1-EA48-A430-6B77347FCAC0}" srcId="{CB2164AE-B0FB-9940-9817-B189A99C5F5B}" destId="{93DCC91E-F230-7644-9AF6-99E41C10368D}" srcOrd="0" destOrd="0" parTransId="{C9A2C265-6DFF-7C40-9626-1788554E292B}" sibTransId="{20912153-F33E-5D47-8B04-368A11785ACB}"/>
    <dgm:cxn modelId="{DA8765CB-5049-564B-8120-0E3F792681A0}" type="presOf" srcId="{3E8C12F6-EC2F-5B4B-90ED-D733A98EE83E}" destId="{4DD5EC00-9184-1047-AC36-C4E06AA9A288}" srcOrd="0" destOrd="0" presId="urn:microsoft.com/office/officeart/2005/8/layout/pyramid2"/>
    <dgm:cxn modelId="{91ABCECC-B448-A642-BABC-5B5AA530618A}" srcId="{CB2164AE-B0FB-9940-9817-B189A99C5F5B}" destId="{A6A2F1E1-FEBD-354D-877C-ECEE3AABC108}" srcOrd="2" destOrd="0" parTransId="{EB011C3C-8DEB-5946-AD4E-8822E05BF511}" sibTransId="{BF9752D6-98EA-8543-98B5-6EBC38085037}"/>
    <dgm:cxn modelId="{110F231C-ADCA-514E-B6BC-C31B7C6E3610}" type="presParOf" srcId="{6D54F026-C005-2842-89F9-D12D628D8AC6}" destId="{025AE134-5031-F14C-911C-E8F67B81131B}" srcOrd="0" destOrd="0" presId="urn:microsoft.com/office/officeart/2005/8/layout/pyramid2"/>
    <dgm:cxn modelId="{77DDFC95-B0A1-234B-A5D5-C9AE09F54CBD}" type="presParOf" srcId="{6D54F026-C005-2842-89F9-D12D628D8AC6}" destId="{1663F275-E79F-8047-BC76-2B1D856F8142}" srcOrd="1" destOrd="0" presId="urn:microsoft.com/office/officeart/2005/8/layout/pyramid2"/>
    <dgm:cxn modelId="{D91BF3C0-526C-C649-B60B-4D575F5CE653}" type="presParOf" srcId="{1663F275-E79F-8047-BC76-2B1D856F8142}" destId="{6FD48A5C-328E-DC46-88D0-2817595FB2D7}" srcOrd="0" destOrd="0" presId="urn:microsoft.com/office/officeart/2005/8/layout/pyramid2"/>
    <dgm:cxn modelId="{7C2CC534-263B-E14D-B41F-3D6528A52686}" type="presParOf" srcId="{1663F275-E79F-8047-BC76-2B1D856F8142}" destId="{367B79F9-B89E-924C-B1A8-E99E0D0FD648}" srcOrd="1" destOrd="0" presId="urn:microsoft.com/office/officeart/2005/8/layout/pyramid2"/>
    <dgm:cxn modelId="{79280A53-49F0-B64B-B45D-0775868FCB29}" type="presParOf" srcId="{1663F275-E79F-8047-BC76-2B1D856F8142}" destId="{4DD5EC00-9184-1047-AC36-C4E06AA9A288}" srcOrd="2" destOrd="0" presId="urn:microsoft.com/office/officeart/2005/8/layout/pyramid2"/>
    <dgm:cxn modelId="{85B73898-E57E-254B-911E-C4839F32BFDB}" type="presParOf" srcId="{1663F275-E79F-8047-BC76-2B1D856F8142}" destId="{AE07430B-70AC-1946-9156-C3E715485CCB}" srcOrd="3" destOrd="0" presId="urn:microsoft.com/office/officeart/2005/8/layout/pyramid2"/>
    <dgm:cxn modelId="{6565A08F-ED13-7C4D-B6F8-EDCE1BDBDE1F}" type="presParOf" srcId="{1663F275-E79F-8047-BC76-2B1D856F8142}" destId="{1E9A363A-508F-3346-838D-1E72E8AA0E38}" srcOrd="4" destOrd="0" presId="urn:microsoft.com/office/officeart/2005/8/layout/pyramid2"/>
    <dgm:cxn modelId="{6B307566-A5D7-6448-B8FE-604DCDA56270}" type="presParOf" srcId="{1663F275-E79F-8047-BC76-2B1D856F8142}" destId="{0BA5CE2C-5B65-B641-A937-140FF7D563DE}" srcOrd="5" destOrd="0" presId="urn:microsoft.com/office/officeart/2005/8/layout/pyramid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8ABD2-38AA-B04C-8132-25665C51B0B1}">
      <dsp:nvSpPr>
        <dsp:cNvPr id="0" name=""/>
        <dsp:cNvSpPr/>
      </dsp:nvSpPr>
      <dsp:spPr>
        <a:xfrm>
          <a:off x="923" y="360576"/>
          <a:ext cx="1801343" cy="1801343"/>
        </a:xfrm>
        <a:prstGeom prst="ellipse">
          <a:avLst/>
        </a:prstGeom>
        <a:solidFill>
          <a:schemeClr val="accent2">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9134" tIns="15240" rIns="99134"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Arial" panose="020B0604020202020204" pitchFamily="34" charset="0"/>
              <a:cs typeface="Arial" panose="020B0604020202020204" pitchFamily="34" charset="0"/>
            </a:rPr>
            <a:t>Developing personal </a:t>
          </a:r>
          <a:br>
            <a:rPr lang="en-GB" sz="1200" b="1" kern="1200" dirty="0">
              <a:latin typeface="Arial" panose="020B0604020202020204" pitchFamily="34" charset="0"/>
              <a:cs typeface="Arial" panose="020B0604020202020204" pitchFamily="34" charset="0"/>
            </a:rPr>
          </a:br>
          <a:r>
            <a:rPr lang="en-GB" sz="1200" b="1" kern="1200" dirty="0">
              <a:latin typeface="Arial" panose="020B0604020202020204" pitchFamily="34" charset="0"/>
              <a:cs typeface="Arial" panose="020B0604020202020204" pitchFamily="34" charset="0"/>
            </a:rPr>
            <a:t>skills</a:t>
          </a:r>
        </a:p>
      </dsp:txBody>
      <dsp:txXfrm>
        <a:off x="264724" y="624377"/>
        <a:ext cx="1273741" cy="1273741"/>
      </dsp:txXfrm>
    </dsp:sp>
    <dsp:sp modelId="{FED7ABA7-D41D-1540-8A90-F70A477202AD}">
      <dsp:nvSpPr>
        <dsp:cNvPr id="0" name=""/>
        <dsp:cNvSpPr/>
      </dsp:nvSpPr>
      <dsp:spPr>
        <a:xfrm>
          <a:off x="1441998" y="360576"/>
          <a:ext cx="1801343" cy="1801343"/>
        </a:xfrm>
        <a:prstGeom prst="ellipse">
          <a:avLst/>
        </a:prstGeom>
        <a:solidFill>
          <a:schemeClr val="accent3">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9134" tIns="15240" rIns="99134"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Arial" panose="020B0604020202020204" pitchFamily="34" charset="0"/>
              <a:cs typeface="Arial" panose="020B0604020202020204" pitchFamily="34" charset="0"/>
            </a:rPr>
            <a:t>Creating supportive environments</a:t>
          </a:r>
        </a:p>
      </dsp:txBody>
      <dsp:txXfrm>
        <a:off x="1705799" y="624377"/>
        <a:ext cx="1273741" cy="1273741"/>
      </dsp:txXfrm>
    </dsp:sp>
    <dsp:sp modelId="{8EC6342C-EFA9-8C40-9761-55BF11F744B6}">
      <dsp:nvSpPr>
        <dsp:cNvPr id="0" name=""/>
        <dsp:cNvSpPr/>
      </dsp:nvSpPr>
      <dsp:spPr>
        <a:xfrm>
          <a:off x="2883072" y="360576"/>
          <a:ext cx="1801343" cy="1801343"/>
        </a:xfrm>
        <a:prstGeom prst="ellipse">
          <a:avLst/>
        </a:prstGeom>
        <a:solidFill>
          <a:schemeClr val="accent4">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9134" tIns="15240" rIns="99134"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Arial" panose="020B0604020202020204" pitchFamily="34" charset="0"/>
              <a:cs typeface="Arial" panose="020B0604020202020204" pitchFamily="34" charset="0"/>
            </a:rPr>
            <a:t>Strengthening community action</a:t>
          </a:r>
        </a:p>
      </dsp:txBody>
      <dsp:txXfrm>
        <a:off x="3146873" y="624377"/>
        <a:ext cx="1273741" cy="1273741"/>
      </dsp:txXfrm>
    </dsp:sp>
    <dsp:sp modelId="{1BB6129A-885B-3646-82AD-E52ACAA93771}">
      <dsp:nvSpPr>
        <dsp:cNvPr id="0" name=""/>
        <dsp:cNvSpPr/>
      </dsp:nvSpPr>
      <dsp:spPr>
        <a:xfrm>
          <a:off x="4324147" y="360576"/>
          <a:ext cx="1801343" cy="1801343"/>
        </a:xfrm>
        <a:prstGeom prst="ellipse">
          <a:avLst/>
        </a:prstGeom>
        <a:solidFill>
          <a:schemeClr val="accent5">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9134" tIns="15240" rIns="99134"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Arial" panose="020B0604020202020204" pitchFamily="34" charset="0"/>
              <a:cs typeface="Arial" panose="020B0604020202020204" pitchFamily="34" charset="0"/>
            </a:rPr>
            <a:t>Re-orienting</a:t>
          </a:r>
          <a:br>
            <a:rPr lang="en-GB" sz="1200" b="1" kern="1200" dirty="0">
              <a:latin typeface="Arial" panose="020B0604020202020204" pitchFamily="34" charset="0"/>
              <a:cs typeface="Arial" panose="020B0604020202020204" pitchFamily="34" charset="0"/>
            </a:rPr>
          </a:br>
          <a:r>
            <a:rPr lang="en-GB" sz="1200" b="1" kern="1200" dirty="0">
              <a:latin typeface="Arial" panose="020B0604020202020204" pitchFamily="34" charset="0"/>
              <a:cs typeface="Arial" panose="020B0604020202020204" pitchFamily="34" charset="0"/>
            </a:rPr>
            <a:t>health services</a:t>
          </a:r>
        </a:p>
      </dsp:txBody>
      <dsp:txXfrm>
        <a:off x="4587948" y="624377"/>
        <a:ext cx="1273741" cy="1273741"/>
      </dsp:txXfrm>
    </dsp:sp>
    <dsp:sp modelId="{8B18A772-FE7F-144E-8421-98BB15888B71}">
      <dsp:nvSpPr>
        <dsp:cNvPr id="0" name=""/>
        <dsp:cNvSpPr/>
      </dsp:nvSpPr>
      <dsp:spPr>
        <a:xfrm>
          <a:off x="5765222" y="360576"/>
          <a:ext cx="1801343" cy="1801343"/>
        </a:xfrm>
        <a:prstGeom prst="ellipse">
          <a:avLst/>
        </a:prstGeom>
        <a:solidFill>
          <a:schemeClr val="accent6">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9134" tIns="15240" rIns="99134"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Arial" panose="020B0604020202020204" pitchFamily="34" charset="0"/>
              <a:cs typeface="Arial" panose="020B0604020202020204" pitchFamily="34" charset="0"/>
            </a:rPr>
            <a:t>Building healthy public</a:t>
          </a:r>
          <a:br>
            <a:rPr lang="en-GB" sz="1200" b="1" kern="1200" dirty="0">
              <a:latin typeface="Arial" panose="020B0604020202020204" pitchFamily="34" charset="0"/>
              <a:cs typeface="Arial" panose="020B0604020202020204" pitchFamily="34" charset="0"/>
            </a:rPr>
          </a:br>
          <a:r>
            <a:rPr lang="en-GB" sz="1200" b="1" kern="1200" dirty="0">
              <a:latin typeface="Arial" panose="020B0604020202020204" pitchFamily="34" charset="0"/>
              <a:cs typeface="Arial" panose="020B0604020202020204" pitchFamily="34" charset="0"/>
            </a:rPr>
            <a:t>policy</a:t>
          </a:r>
        </a:p>
      </dsp:txBody>
      <dsp:txXfrm>
        <a:off x="6029023" y="624377"/>
        <a:ext cx="1273741" cy="12737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E134-5031-F14C-911C-E8F67B81131B}">
      <dsp:nvSpPr>
        <dsp:cNvPr id="0" name=""/>
        <dsp:cNvSpPr/>
      </dsp:nvSpPr>
      <dsp:spPr>
        <a:xfrm>
          <a:off x="696520" y="0"/>
          <a:ext cx="2683230" cy="2683230"/>
        </a:xfrm>
        <a:prstGeom prst="triangle">
          <a:avLst/>
        </a:prstGeom>
        <a:solidFill>
          <a:schemeClr val="bg1">
            <a:lumMod val="8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D48A5C-328E-DC46-88D0-2817595FB2D7}">
      <dsp:nvSpPr>
        <dsp:cNvPr id="0" name=""/>
        <dsp:cNvSpPr/>
      </dsp:nvSpPr>
      <dsp:spPr>
        <a:xfrm>
          <a:off x="1913353" y="153747"/>
          <a:ext cx="1607867" cy="425561"/>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Tertiary prevention</a:t>
          </a:r>
        </a:p>
      </dsp:txBody>
      <dsp:txXfrm>
        <a:off x="1934127" y="174521"/>
        <a:ext cx="1566319" cy="384013"/>
      </dsp:txXfrm>
    </dsp:sp>
    <dsp:sp modelId="{4DD5EC00-9184-1047-AC36-C4E06AA9A288}">
      <dsp:nvSpPr>
        <dsp:cNvPr id="0" name=""/>
        <dsp:cNvSpPr/>
      </dsp:nvSpPr>
      <dsp:spPr>
        <a:xfrm>
          <a:off x="1921952" y="959541"/>
          <a:ext cx="1590671" cy="480749"/>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Secondary prevention</a:t>
          </a:r>
        </a:p>
      </dsp:txBody>
      <dsp:txXfrm>
        <a:off x="1945420" y="983009"/>
        <a:ext cx="1543735" cy="433813"/>
      </dsp:txXfrm>
    </dsp:sp>
    <dsp:sp modelId="{1E9A363A-508F-3346-838D-1E72E8AA0E38}">
      <dsp:nvSpPr>
        <dsp:cNvPr id="0" name=""/>
        <dsp:cNvSpPr/>
      </dsp:nvSpPr>
      <dsp:spPr>
        <a:xfrm>
          <a:off x="1935547" y="1825400"/>
          <a:ext cx="1602862" cy="444042"/>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Primary prevention</a:t>
          </a:r>
        </a:p>
      </dsp:txBody>
      <dsp:txXfrm>
        <a:off x="1957223" y="1847076"/>
        <a:ext cx="1559510" cy="400690"/>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C7B31-4F0C-E847-8F82-76A03C69786D}" type="datetimeFigureOut">
              <a:rPr lang="en-US" smtClean="0"/>
              <a:t>10/18/22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948C5E-3ECD-5B40-848A-AB887E1CE14C}" type="slidenum">
              <a:rPr lang="en-US" smtClean="0"/>
              <a:t>‹#›</a:t>
            </a:fld>
            <a:endParaRPr lang="en-US"/>
          </a:p>
        </p:txBody>
      </p:sp>
    </p:spTree>
    <p:extLst>
      <p:ext uri="{BB962C8B-B14F-4D97-AF65-F5344CB8AC3E}">
        <p14:creationId xmlns:p14="http://schemas.microsoft.com/office/powerpoint/2010/main" val="2420810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606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924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2672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6891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0217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5691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1751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A9F91-504E-FB88-6F7F-CFFBEB6EBC6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6D6B438-C46D-32E8-7D47-3365ECD6A0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A5EDD49-5375-3189-AF09-E0FC1131965D}"/>
              </a:ext>
            </a:extLst>
          </p:cNvPr>
          <p:cNvSpPr>
            <a:spLocks noGrp="1"/>
          </p:cNvSpPr>
          <p:nvPr>
            <p:ph type="dt" sz="half" idx="10"/>
          </p:nvPr>
        </p:nvSpPr>
        <p:spPr/>
        <p:txBody>
          <a:bodyPr/>
          <a:lstStyle/>
          <a:p>
            <a:fld id="{332DFA03-C955-EE45-8253-3DE1C015D7E9}" type="datetimeFigureOut">
              <a:rPr lang="en-US" smtClean="0"/>
              <a:t>10/18/22</a:t>
            </a:fld>
            <a:endParaRPr lang="en-US"/>
          </a:p>
        </p:txBody>
      </p:sp>
      <p:sp>
        <p:nvSpPr>
          <p:cNvPr id="5" name="Footer Placeholder 4">
            <a:extLst>
              <a:ext uri="{FF2B5EF4-FFF2-40B4-BE49-F238E27FC236}">
                <a16:creationId xmlns:a16="http://schemas.microsoft.com/office/drawing/2014/main" id="{BD8FC700-0A85-0046-13C4-F7FFFB4513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6002F6-29A4-96EA-A97A-D2663BAB6A86}"/>
              </a:ext>
            </a:extLst>
          </p:cNvPr>
          <p:cNvSpPr>
            <a:spLocks noGrp="1"/>
          </p:cNvSpPr>
          <p:nvPr>
            <p:ph type="sldNum" sz="quarter" idx="12"/>
          </p:nvPr>
        </p:nvSpPr>
        <p:spPr/>
        <p:txBody>
          <a:bodyPr/>
          <a:lstStyle/>
          <a:p>
            <a:fld id="{F1F08A8B-3F5D-B64F-AD0C-0E0A2EE04FCA}" type="slidenum">
              <a:rPr lang="en-US" smtClean="0"/>
              <a:t>‹#›</a:t>
            </a:fld>
            <a:endParaRPr lang="en-US"/>
          </a:p>
        </p:txBody>
      </p:sp>
    </p:spTree>
    <p:extLst>
      <p:ext uri="{BB962C8B-B14F-4D97-AF65-F5344CB8AC3E}">
        <p14:creationId xmlns:p14="http://schemas.microsoft.com/office/powerpoint/2010/main" val="2435612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29496-FB2C-840E-43DA-EB5C40536D1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B1435AD-02A3-1ECE-5C00-2FCB1A93247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759E6D1-632A-DB60-3251-B982BD4DF261}"/>
              </a:ext>
            </a:extLst>
          </p:cNvPr>
          <p:cNvSpPr>
            <a:spLocks noGrp="1"/>
          </p:cNvSpPr>
          <p:nvPr>
            <p:ph type="dt" sz="half" idx="10"/>
          </p:nvPr>
        </p:nvSpPr>
        <p:spPr/>
        <p:txBody>
          <a:bodyPr/>
          <a:lstStyle/>
          <a:p>
            <a:fld id="{332DFA03-C955-EE45-8253-3DE1C015D7E9}" type="datetimeFigureOut">
              <a:rPr lang="en-US" smtClean="0"/>
              <a:t>10/18/22</a:t>
            </a:fld>
            <a:endParaRPr lang="en-US"/>
          </a:p>
        </p:txBody>
      </p:sp>
      <p:sp>
        <p:nvSpPr>
          <p:cNvPr id="5" name="Footer Placeholder 4">
            <a:extLst>
              <a:ext uri="{FF2B5EF4-FFF2-40B4-BE49-F238E27FC236}">
                <a16:creationId xmlns:a16="http://schemas.microsoft.com/office/drawing/2014/main" id="{87F2FF96-8CF6-E8B6-873C-C0BBF427A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0C3199-9CDA-8F1A-7E18-47738D829D9A}"/>
              </a:ext>
            </a:extLst>
          </p:cNvPr>
          <p:cNvSpPr>
            <a:spLocks noGrp="1"/>
          </p:cNvSpPr>
          <p:nvPr>
            <p:ph type="sldNum" sz="quarter" idx="12"/>
          </p:nvPr>
        </p:nvSpPr>
        <p:spPr/>
        <p:txBody>
          <a:bodyPr/>
          <a:lstStyle/>
          <a:p>
            <a:fld id="{F1F08A8B-3F5D-B64F-AD0C-0E0A2EE04FCA}" type="slidenum">
              <a:rPr lang="en-US" smtClean="0"/>
              <a:t>‹#›</a:t>
            </a:fld>
            <a:endParaRPr lang="en-US"/>
          </a:p>
        </p:txBody>
      </p:sp>
    </p:spTree>
    <p:extLst>
      <p:ext uri="{BB962C8B-B14F-4D97-AF65-F5344CB8AC3E}">
        <p14:creationId xmlns:p14="http://schemas.microsoft.com/office/powerpoint/2010/main" val="3935270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756973-568F-372C-4159-0F5853AFFA8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BCFDD77-72F0-7F71-4D0A-5292F82F511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00B6529-4943-1C2C-4C19-0A6C3EB1DFE1}"/>
              </a:ext>
            </a:extLst>
          </p:cNvPr>
          <p:cNvSpPr>
            <a:spLocks noGrp="1"/>
          </p:cNvSpPr>
          <p:nvPr>
            <p:ph type="dt" sz="half" idx="10"/>
          </p:nvPr>
        </p:nvSpPr>
        <p:spPr/>
        <p:txBody>
          <a:bodyPr/>
          <a:lstStyle/>
          <a:p>
            <a:fld id="{332DFA03-C955-EE45-8253-3DE1C015D7E9}" type="datetimeFigureOut">
              <a:rPr lang="en-US" smtClean="0"/>
              <a:t>10/18/22</a:t>
            </a:fld>
            <a:endParaRPr lang="en-US"/>
          </a:p>
        </p:txBody>
      </p:sp>
      <p:sp>
        <p:nvSpPr>
          <p:cNvPr id="5" name="Footer Placeholder 4">
            <a:extLst>
              <a:ext uri="{FF2B5EF4-FFF2-40B4-BE49-F238E27FC236}">
                <a16:creationId xmlns:a16="http://schemas.microsoft.com/office/drawing/2014/main" id="{7B7EE307-6AA9-4313-9A00-EC8B22F3CA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EEFBD7-EECB-1616-68D5-13CEAA43A18D}"/>
              </a:ext>
            </a:extLst>
          </p:cNvPr>
          <p:cNvSpPr>
            <a:spLocks noGrp="1"/>
          </p:cNvSpPr>
          <p:nvPr>
            <p:ph type="sldNum" sz="quarter" idx="12"/>
          </p:nvPr>
        </p:nvSpPr>
        <p:spPr/>
        <p:txBody>
          <a:bodyPr/>
          <a:lstStyle/>
          <a:p>
            <a:fld id="{F1F08A8B-3F5D-B64F-AD0C-0E0A2EE04FCA}" type="slidenum">
              <a:rPr lang="en-US" smtClean="0"/>
              <a:t>‹#›</a:t>
            </a:fld>
            <a:endParaRPr lang="en-US"/>
          </a:p>
        </p:txBody>
      </p:sp>
    </p:spTree>
    <p:extLst>
      <p:ext uri="{BB962C8B-B14F-4D97-AF65-F5344CB8AC3E}">
        <p14:creationId xmlns:p14="http://schemas.microsoft.com/office/powerpoint/2010/main" val="3956036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57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179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8851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7878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10/18/22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476194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10/18/22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30269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10/18/22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38355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10/18/22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5141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54EDA-D940-53F2-7405-7F1337A9C8F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5F2810F-4CDD-87A0-59FE-DDC117C9731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E44F9C5-26FC-BB5F-586A-4B331AC0F5A8}"/>
              </a:ext>
            </a:extLst>
          </p:cNvPr>
          <p:cNvSpPr>
            <a:spLocks noGrp="1"/>
          </p:cNvSpPr>
          <p:nvPr>
            <p:ph type="dt" sz="half" idx="10"/>
          </p:nvPr>
        </p:nvSpPr>
        <p:spPr/>
        <p:txBody>
          <a:bodyPr/>
          <a:lstStyle/>
          <a:p>
            <a:fld id="{332DFA03-C955-EE45-8253-3DE1C015D7E9}" type="datetimeFigureOut">
              <a:rPr lang="en-US" smtClean="0"/>
              <a:t>10/18/22</a:t>
            </a:fld>
            <a:endParaRPr lang="en-US"/>
          </a:p>
        </p:txBody>
      </p:sp>
      <p:sp>
        <p:nvSpPr>
          <p:cNvPr id="5" name="Footer Placeholder 4">
            <a:extLst>
              <a:ext uri="{FF2B5EF4-FFF2-40B4-BE49-F238E27FC236}">
                <a16:creationId xmlns:a16="http://schemas.microsoft.com/office/drawing/2014/main" id="{32CF86D5-FF00-E14C-B72D-FA040943FC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A3C21D-D396-22D8-8571-1BFAF648304C}"/>
              </a:ext>
            </a:extLst>
          </p:cNvPr>
          <p:cNvSpPr>
            <a:spLocks noGrp="1"/>
          </p:cNvSpPr>
          <p:nvPr>
            <p:ph type="sldNum" sz="quarter" idx="12"/>
          </p:nvPr>
        </p:nvSpPr>
        <p:spPr/>
        <p:txBody>
          <a:bodyPr/>
          <a:lstStyle/>
          <a:p>
            <a:fld id="{F1F08A8B-3F5D-B64F-AD0C-0E0A2EE04FCA}" type="slidenum">
              <a:rPr lang="en-US" smtClean="0"/>
              <a:t>‹#›</a:t>
            </a:fld>
            <a:endParaRPr lang="en-US"/>
          </a:p>
        </p:txBody>
      </p:sp>
    </p:spTree>
    <p:extLst>
      <p:ext uri="{BB962C8B-B14F-4D97-AF65-F5344CB8AC3E}">
        <p14:creationId xmlns:p14="http://schemas.microsoft.com/office/powerpoint/2010/main" val="3367895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10/18/22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684518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44070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9334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7044908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5911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055881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13294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10/18/22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972017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57455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8407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986B8-F546-353C-9E7E-B225BEC405B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ABB3BA8-CAE3-56CF-25C0-15842CBEE3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9E67F89-159F-06E1-FD79-B1232C7D8D38}"/>
              </a:ext>
            </a:extLst>
          </p:cNvPr>
          <p:cNvSpPr>
            <a:spLocks noGrp="1"/>
          </p:cNvSpPr>
          <p:nvPr>
            <p:ph type="dt" sz="half" idx="10"/>
          </p:nvPr>
        </p:nvSpPr>
        <p:spPr/>
        <p:txBody>
          <a:bodyPr/>
          <a:lstStyle/>
          <a:p>
            <a:fld id="{332DFA03-C955-EE45-8253-3DE1C015D7E9}" type="datetimeFigureOut">
              <a:rPr lang="en-US" smtClean="0"/>
              <a:t>10/18/22</a:t>
            </a:fld>
            <a:endParaRPr lang="en-US"/>
          </a:p>
        </p:txBody>
      </p:sp>
      <p:sp>
        <p:nvSpPr>
          <p:cNvPr id="5" name="Footer Placeholder 4">
            <a:extLst>
              <a:ext uri="{FF2B5EF4-FFF2-40B4-BE49-F238E27FC236}">
                <a16:creationId xmlns:a16="http://schemas.microsoft.com/office/drawing/2014/main" id="{59FBE17D-6B09-78E0-CE1C-980708B19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C79AED-713B-3EC6-C0A2-84A93FD19BBC}"/>
              </a:ext>
            </a:extLst>
          </p:cNvPr>
          <p:cNvSpPr>
            <a:spLocks noGrp="1"/>
          </p:cNvSpPr>
          <p:nvPr>
            <p:ph type="sldNum" sz="quarter" idx="12"/>
          </p:nvPr>
        </p:nvSpPr>
        <p:spPr/>
        <p:txBody>
          <a:bodyPr/>
          <a:lstStyle/>
          <a:p>
            <a:fld id="{F1F08A8B-3F5D-B64F-AD0C-0E0A2EE04FCA}" type="slidenum">
              <a:rPr lang="en-US" smtClean="0"/>
              <a:t>‹#›</a:t>
            </a:fld>
            <a:endParaRPr lang="en-US"/>
          </a:p>
        </p:txBody>
      </p:sp>
    </p:spTree>
    <p:extLst>
      <p:ext uri="{BB962C8B-B14F-4D97-AF65-F5344CB8AC3E}">
        <p14:creationId xmlns:p14="http://schemas.microsoft.com/office/powerpoint/2010/main" val="114184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803B1-F641-CF06-59D5-D568E64058E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CD06FDB-B5D7-282D-0A61-E68C58A1EC2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4D3C9F9-31FF-648A-E587-6FEC4DE2853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7EC6A39-1D16-34AA-A5D1-559AED7C22CE}"/>
              </a:ext>
            </a:extLst>
          </p:cNvPr>
          <p:cNvSpPr>
            <a:spLocks noGrp="1"/>
          </p:cNvSpPr>
          <p:nvPr>
            <p:ph type="dt" sz="half" idx="10"/>
          </p:nvPr>
        </p:nvSpPr>
        <p:spPr/>
        <p:txBody>
          <a:bodyPr/>
          <a:lstStyle/>
          <a:p>
            <a:fld id="{332DFA03-C955-EE45-8253-3DE1C015D7E9}" type="datetimeFigureOut">
              <a:rPr lang="en-US" smtClean="0"/>
              <a:t>10/18/22</a:t>
            </a:fld>
            <a:endParaRPr lang="en-US"/>
          </a:p>
        </p:txBody>
      </p:sp>
      <p:sp>
        <p:nvSpPr>
          <p:cNvPr id="6" name="Footer Placeholder 5">
            <a:extLst>
              <a:ext uri="{FF2B5EF4-FFF2-40B4-BE49-F238E27FC236}">
                <a16:creationId xmlns:a16="http://schemas.microsoft.com/office/drawing/2014/main" id="{40CBE46C-FEB2-C885-F9C9-EB8FD50D30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9257FC-6942-83AB-6DE3-22E36A9DA7B6}"/>
              </a:ext>
            </a:extLst>
          </p:cNvPr>
          <p:cNvSpPr>
            <a:spLocks noGrp="1"/>
          </p:cNvSpPr>
          <p:nvPr>
            <p:ph type="sldNum" sz="quarter" idx="12"/>
          </p:nvPr>
        </p:nvSpPr>
        <p:spPr/>
        <p:txBody>
          <a:bodyPr/>
          <a:lstStyle/>
          <a:p>
            <a:fld id="{F1F08A8B-3F5D-B64F-AD0C-0E0A2EE04FCA}" type="slidenum">
              <a:rPr lang="en-US" smtClean="0"/>
              <a:t>‹#›</a:t>
            </a:fld>
            <a:endParaRPr lang="en-US"/>
          </a:p>
        </p:txBody>
      </p:sp>
    </p:spTree>
    <p:extLst>
      <p:ext uri="{BB962C8B-B14F-4D97-AF65-F5344CB8AC3E}">
        <p14:creationId xmlns:p14="http://schemas.microsoft.com/office/powerpoint/2010/main" val="2862100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00F9F-C02E-CE53-5ADF-A0402383E18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B891F41-6428-32DE-0493-E3F9201EB3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2A04B3D-E98D-5211-C5F2-6449ACC4352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4194582-615A-8381-4398-8FF4C43B81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6D39B67-B28F-B3EF-46C8-59A744DBAE9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539899E-4062-B22E-B2C5-0C77D393248C}"/>
              </a:ext>
            </a:extLst>
          </p:cNvPr>
          <p:cNvSpPr>
            <a:spLocks noGrp="1"/>
          </p:cNvSpPr>
          <p:nvPr>
            <p:ph type="dt" sz="half" idx="10"/>
          </p:nvPr>
        </p:nvSpPr>
        <p:spPr/>
        <p:txBody>
          <a:bodyPr/>
          <a:lstStyle/>
          <a:p>
            <a:fld id="{332DFA03-C955-EE45-8253-3DE1C015D7E9}" type="datetimeFigureOut">
              <a:rPr lang="en-US" smtClean="0"/>
              <a:t>10/18/22</a:t>
            </a:fld>
            <a:endParaRPr lang="en-US"/>
          </a:p>
        </p:txBody>
      </p:sp>
      <p:sp>
        <p:nvSpPr>
          <p:cNvPr id="8" name="Footer Placeholder 7">
            <a:extLst>
              <a:ext uri="{FF2B5EF4-FFF2-40B4-BE49-F238E27FC236}">
                <a16:creationId xmlns:a16="http://schemas.microsoft.com/office/drawing/2014/main" id="{524BE91C-95B1-F48A-1C5F-8EC36625C2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DB1CAB-F6BD-8096-D5F5-ABB71797BFC1}"/>
              </a:ext>
            </a:extLst>
          </p:cNvPr>
          <p:cNvSpPr>
            <a:spLocks noGrp="1"/>
          </p:cNvSpPr>
          <p:nvPr>
            <p:ph type="sldNum" sz="quarter" idx="12"/>
          </p:nvPr>
        </p:nvSpPr>
        <p:spPr/>
        <p:txBody>
          <a:bodyPr/>
          <a:lstStyle/>
          <a:p>
            <a:fld id="{F1F08A8B-3F5D-B64F-AD0C-0E0A2EE04FCA}" type="slidenum">
              <a:rPr lang="en-US" smtClean="0"/>
              <a:t>‹#›</a:t>
            </a:fld>
            <a:endParaRPr lang="en-US"/>
          </a:p>
        </p:txBody>
      </p:sp>
    </p:spTree>
    <p:extLst>
      <p:ext uri="{BB962C8B-B14F-4D97-AF65-F5344CB8AC3E}">
        <p14:creationId xmlns:p14="http://schemas.microsoft.com/office/powerpoint/2010/main" val="1128054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A6DAD-63D3-9A1B-35D5-FD359A598EF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641327D-E363-AE8A-C727-DA0A08E75FEA}"/>
              </a:ext>
            </a:extLst>
          </p:cNvPr>
          <p:cNvSpPr>
            <a:spLocks noGrp="1"/>
          </p:cNvSpPr>
          <p:nvPr>
            <p:ph type="dt" sz="half" idx="10"/>
          </p:nvPr>
        </p:nvSpPr>
        <p:spPr/>
        <p:txBody>
          <a:bodyPr/>
          <a:lstStyle/>
          <a:p>
            <a:fld id="{332DFA03-C955-EE45-8253-3DE1C015D7E9}" type="datetimeFigureOut">
              <a:rPr lang="en-US" smtClean="0"/>
              <a:t>10/18/22</a:t>
            </a:fld>
            <a:endParaRPr lang="en-US"/>
          </a:p>
        </p:txBody>
      </p:sp>
      <p:sp>
        <p:nvSpPr>
          <p:cNvPr id="4" name="Footer Placeholder 3">
            <a:extLst>
              <a:ext uri="{FF2B5EF4-FFF2-40B4-BE49-F238E27FC236}">
                <a16:creationId xmlns:a16="http://schemas.microsoft.com/office/drawing/2014/main" id="{979F5AAE-5EDA-1675-C3B8-3F311A7287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4761FF-8918-0E96-E9EF-7B110C77D281}"/>
              </a:ext>
            </a:extLst>
          </p:cNvPr>
          <p:cNvSpPr>
            <a:spLocks noGrp="1"/>
          </p:cNvSpPr>
          <p:nvPr>
            <p:ph type="sldNum" sz="quarter" idx="12"/>
          </p:nvPr>
        </p:nvSpPr>
        <p:spPr/>
        <p:txBody>
          <a:bodyPr/>
          <a:lstStyle/>
          <a:p>
            <a:fld id="{F1F08A8B-3F5D-B64F-AD0C-0E0A2EE04FCA}" type="slidenum">
              <a:rPr lang="en-US" smtClean="0"/>
              <a:t>‹#›</a:t>
            </a:fld>
            <a:endParaRPr lang="en-US"/>
          </a:p>
        </p:txBody>
      </p:sp>
    </p:spTree>
    <p:extLst>
      <p:ext uri="{BB962C8B-B14F-4D97-AF65-F5344CB8AC3E}">
        <p14:creationId xmlns:p14="http://schemas.microsoft.com/office/powerpoint/2010/main" val="2070553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03CC40-890D-13C6-6864-3AAADD0B003C}"/>
              </a:ext>
            </a:extLst>
          </p:cNvPr>
          <p:cNvSpPr>
            <a:spLocks noGrp="1"/>
          </p:cNvSpPr>
          <p:nvPr>
            <p:ph type="dt" sz="half" idx="10"/>
          </p:nvPr>
        </p:nvSpPr>
        <p:spPr/>
        <p:txBody>
          <a:bodyPr/>
          <a:lstStyle/>
          <a:p>
            <a:fld id="{332DFA03-C955-EE45-8253-3DE1C015D7E9}" type="datetimeFigureOut">
              <a:rPr lang="en-US" smtClean="0"/>
              <a:t>10/18/22</a:t>
            </a:fld>
            <a:endParaRPr lang="en-US"/>
          </a:p>
        </p:txBody>
      </p:sp>
      <p:sp>
        <p:nvSpPr>
          <p:cNvPr id="3" name="Footer Placeholder 2">
            <a:extLst>
              <a:ext uri="{FF2B5EF4-FFF2-40B4-BE49-F238E27FC236}">
                <a16:creationId xmlns:a16="http://schemas.microsoft.com/office/drawing/2014/main" id="{53771303-61A4-8ADE-AC4F-A608F9D150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47FEF5-9511-609A-CDC6-D9D53D2AF3A6}"/>
              </a:ext>
            </a:extLst>
          </p:cNvPr>
          <p:cNvSpPr>
            <a:spLocks noGrp="1"/>
          </p:cNvSpPr>
          <p:nvPr>
            <p:ph type="sldNum" sz="quarter" idx="12"/>
          </p:nvPr>
        </p:nvSpPr>
        <p:spPr/>
        <p:txBody>
          <a:bodyPr/>
          <a:lstStyle/>
          <a:p>
            <a:fld id="{F1F08A8B-3F5D-B64F-AD0C-0E0A2EE04FCA}" type="slidenum">
              <a:rPr lang="en-US" smtClean="0"/>
              <a:t>‹#›</a:t>
            </a:fld>
            <a:endParaRPr lang="en-US"/>
          </a:p>
        </p:txBody>
      </p:sp>
    </p:spTree>
    <p:extLst>
      <p:ext uri="{BB962C8B-B14F-4D97-AF65-F5344CB8AC3E}">
        <p14:creationId xmlns:p14="http://schemas.microsoft.com/office/powerpoint/2010/main" val="3343740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95808-80BE-154B-4F6A-AE65C6A5E46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5418EFD-581A-D560-767E-FEBF5DE2D6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78A648F-423E-0F39-BE27-DF85F13781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7ECB6C8-F1C9-5144-19F5-743D714603E9}"/>
              </a:ext>
            </a:extLst>
          </p:cNvPr>
          <p:cNvSpPr>
            <a:spLocks noGrp="1"/>
          </p:cNvSpPr>
          <p:nvPr>
            <p:ph type="dt" sz="half" idx="10"/>
          </p:nvPr>
        </p:nvSpPr>
        <p:spPr/>
        <p:txBody>
          <a:bodyPr/>
          <a:lstStyle/>
          <a:p>
            <a:fld id="{332DFA03-C955-EE45-8253-3DE1C015D7E9}" type="datetimeFigureOut">
              <a:rPr lang="en-US" smtClean="0"/>
              <a:t>10/18/22</a:t>
            </a:fld>
            <a:endParaRPr lang="en-US"/>
          </a:p>
        </p:txBody>
      </p:sp>
      <p:sp>
        <p:nvSpPr>
          <p:cNvPr id="6" name="Footer Placeholder 5">
            <a:extLst>
              <a:ext uri="{FF2B5EF4-FFF2-40B4-BE49-F238E27FC236}">
                <a16:creationId xmlns:a16="http://schemas.microsoft.com/office/drawing/2014/main" id="{7D41C6B8-17C2-1128-E356-7594F97433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4227A5-10E8-B6FC-2115-09667C3263CB}"/>
              </a:ext>
            </a:extLst>
          </p:cNvPr>
          <p:cNvSpPr>
            <a:spLocks noGrp="1"/>
          </p:cNvSpPr>
          <p:nvPr>
            <p:ph type="sldNum" sz="quarter" idx="12"/>
          </p:nvPr>
        </p:nvSpPr>
        <p:spPr/>
        <p:txBody>
          <a:bodyPr/>
          <a:lstStyle/>
          <a:p>
            <a:fld id="{F1F08A8B-3F5D-B64F-AD0C-0E0A2EE04FCA}" type="slidenum">
              <a:rPr lang="en-US" smtClean="0"/>
              <a:t>‹#›</a:t>
            </a:fld>
            <a:endParaRPr lang="en-US"/>
          </a:p>
        </p:txBody>
      </p:sp>
    </p:spTree>
    <p:extLst>
      <p:ext uri="{BB962C8B-B14F-4D97-AF65-F5344CB8AC3E}">
        <p14:creationId xmlns:p14="http://schemas.microsoft.com/office/powerpoint/2010/main" val="2934697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B3C58-A51B-1658-5F59-CA42326BCE1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16548DA-E02B-B5D4-CEFA-B4517FC10A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AF2BB8-490E-0E20-C96B-A902D19B9F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C2CC6E1-C20E-BC60-5D9F-5A3FF54D73CF}"/>
              </a:ext>
            </a:extLst>
          </p:cNvPr>
          <p:cNvSpPr>
            <a:spLocks noGrp="1"/>
          </p:cNvSpPr>
          <p:nvPr>
            <p:ph type="dt" sz="half" idx="10"/>
          </p:nvPr>
        </p:nvSpPr>
        <p:spPr/>
        <p:txBody>
          <a:bodyPr/>
          <a:lstStyle/>
          <a:p>
            <a:fld id="{332DFA03-C955-EE45-8253-3DE1C015D7E9}" type="datetimeFigureOut">
              <a:rPr lang="en-US" smtClean="0"/>
              <a:t>10/18/22</a:t>
            </a:fld>
            <a:endParaRPr lang="en-US"/>
          </a:p>
        </p:txBody>
      </p:sp>
      <p:sp>
        <p:nvSpPr>
          <p:cNvPr id="6" name="Footer Placeholder 5">
            <a:extLst>
              <a:ext uri="{FF2B5EF4-FFF2-40B4-BE49-F238E27FC236}">
                <a16:creationId xmlns:a16="http://schemas.microsoft.com/office/drawing/2014/main" id="{0974F828-E939-3272-DFEB-AEB36129C5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C16158-E999-E77E-351C-FA241771AD73}"/>
              </a:ext>
            </a:extLst>
          </p:cNvPr>
          <p:cNvSpPr>
            <a:spLocks noGrp="1"/>
          </p:cNvSpPr>
          <p:nvPr>
            <p:ph type="sldNum" sz="quarter" idx="12"/>
          </p:nvPr>
        </p:nvSpPr>
        <p:spPr/>
        <p:txBody>
          <a:bodyPr/>
          <a:lstStyle/>
          <a:p>
            <a:fld id="{F1F08A8B-3F5D-B64F-AD0C-0E0A2EE04FCA}" type="slidenum">
              <a:rPr lang="en-US" smtClean="0"/>
              <a:t>‹#›</a:t>
            </a:fld>
            <a:endParaRPr lang="en-US"/>
          </a:p>
        </p:txBody>
      </p:sp>
    </p:spTree>
    <p:extLst>
      <p:ext uri="{BB962C8B-B14F-4D97-AF65-F5344CB8AC3E}">
        <p14:creationId xmlns:p14="http://schemas.microsoft.com/office/powerpoint/2010/main" val="2333572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CE1DA1-22E0-8CDA-7EAA-82AE660F39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6CBB8EC-34B7-F66A-C4DA-2CC974BE23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666A7FD-E8F9-4FB2-8698-0957B3CA20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2DFA03-C955-EE45-8253-3DE1C015D7E9}" type="datetimeFigureOut">
              <a:rPr lang="en-US" smtClean="0"/>
              <a:t>10/18/22</a:t>
            </a:fld>
            <a:endParaRPr lang="en-US"/>
          </a:p>
        </p:txBody>
      </p:sp>
      <p:sp>
        <p:nvSpPr>
          <p:cNvPr id="5" name="Footer Placeholder 4">
            <a:extLst>
              <a:ext uri="{FF2B5EF4-FFF2-40B4-BE49-F238E27FC236}">
                <a16:creationId xmlns:a16="http://schemas.microsoft.com/office/drawing/2014/main" id="{2EC25F9B-6CEA-9632-17AE-3B3ABFE4E0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8A83AE-BA6B-CFAA-A10A-5E49A04A62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F08A8B-3F5D-B64F-AD0C-0E0A2EE04FCA}" type="slidenum">
              <a:rPr lang="en-US" smtClean="0"/>
              <a:t>‹#›</a:t>
            </a:fld>
            <a:endParaRPr lang="en-US"/>
          </a:p>
        </p:txBody>
      </p:sp>
    </p:spTree>
    <p:extLst>
      <p:ext uri="{BB962C8B-B14F-4D97-AF65-F5344CB8AC3E}">
        <p14:creationId xmlns:p14="http://schemas.microsoft.com/office/powerpoint/2010/main" val="3260285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10/18/22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065481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hecurrentga.org/2021/03/19/georgia-lawmakers-ponder-what-makes-online-sports-bets-worth-gamble/" TargetMode="External"/><Relationship Id="rId2" Type="http://schemas.openxmlformats.org/officeDocument/2006/relationships/image" Target="../media/image1.jpeg"/><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flickr.com/photos/communityeyehealth/33022859493/" TargetMode="External"/><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svg"/><Relationship Id="rId3" Type="http://schemas.openxmlformats.org/officeDocument/2006/relationships/image" Target="../media/image21.svg"/><Relationship Id="rId7" Type="http://schemas.openxmlformats.org/officeDocument/2006/relationships/image" Target="../media/image32.svg"/><Relationship Id="rId12" Type="http://schemas.openxmlformats.org/officeDocument/2006/relationships/image" Target="../media/image37.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5" Type="http://schemas.openxmlformats.org/officeDocument/2006/relationships/image" Target="../media/image4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 Id="rId1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hyperlink" Target="http://theconversation.com/responsible-gambling-and-the-spectacle-of-the-problem-gambler-13579" TargetMode="External"/><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1.svg"/><Relationship Id="rId7" Type="http://schemas.openxmlformats.org/officeDocument/2006/relationships/image" Target="../media/image44.sv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 Id="rId9" Type="http://schemas.openxmlformats.org/officeDocument/2006/relationships/image" Target="../media/image46.sv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48.sv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9.xml"/><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hyperlink" Target="https://www.usgamblingsites.com/news/online-gambling-developments-whats-to-come/" TargetMode="External"/><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3" Type="http://schemas.openxmlformats.org/officeDocument/2006/relationships/image" Target="../media/image11.svg"/><Relationship Id="rId7" Type="http://schemas.openxmlformats.org/officeDocument/2006/relationships/image" Target="../media/image15.sv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5" Type="http://schemas.openxmlformats.org/officeDocument/2006/relationships/image" Target="../media/image2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hyperlink" Target="http://theconversation.com/responsible-gambling-and-the-spectacle-of-the-problem-gambler-13579" TargetMode="External"/><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64BE416C-B3DD-E58C-6100-E14C37C63010}"/>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5123543" y="-1"/>
            <a:ext cx="7065281" cy="6858001"/>
          </a:xfrm>
          <a:custGeom>
            <a:avLst/>
            <a:gdLst/>
            <a:ahLst/>
            <a:cxnLst/>
            <a:rect l="l" t="t" r="r" b="b"/>
            <a:pathLst>
              <a:path w="7065281" h="6858001">
                <a:moveTo>
                  <a:pt x="379987" y="0"/>
                </a:moveTo>
                <a:lnTo>
                  <a:pt x="7065281" y="0"/>
                </a:lnTo>
                <a:lnTo>
                  <a:pt x="7065281"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18353188-4CBE-5197-B594-4E6DF0A28D28}"/>
              </a:ext>
            </a:extLst>
          </p:cNvPr>
          <p:cNvSpPr>
            <a:spLocks noGrp="1"/>
          </p:cNvSpPr>
          <p:nvPr>
            <p:ph type="ctrTitle"/>
          </p:nvPr>
        </p:nvSpPr>
        <p:spPr>
          <a:xfrm>
            <a:off x="176072" y="1126629"/>
            <a:ext cx="6360436" cy="1688433"/>
          </a:xfrm>
        </p:spPr>
        <p:txBody>
          <a:bodyPr>
            <a:noAutofit/>
          </a:bodyPr>
          <a:lstStyle/>
          <a:p>
            <a:pPr algn="ctr"/>
            <a:r>
              <a:rPr lang="en-US" sz="3400" b="1" dirty="0">
                <a:solidFill>
                  <a:schemeClr val="tx1">
                    <a:lumMod val="50000"/>
                    <a:lumOff val="50000"/>
                  </a:schemeClr>
                </a:solidFill>
                <a:latin typeface="Arial" panose="020B0604020202020204" pitchFamily="34" charset="0"/>
                <a:cs typeface="Arial" panose="020B0604020202020204" pitchFamily="34" charset="0"/>
              </a:rPr>
              <a:t>Monitoring &amp; Evaluation </a:t>
            </a:r>
            <a:br>
              <a:rPr lang="en-US" sz="3400" b="1" dirty="0">
                <a:solidFill>
                  <a:schemeClr val="tx1">
                    <a:lumMod val="50000"/>
                    <a:lumOff val="50000"/>
                  </a:schemeClr>
                </a:solidFill>
                <a:latin typeface="Arial" panose="020B0604020202020204" pitchFamily="34" charset="0"/>
                <a:cs typeface="Arial" panose="020B0604020202020204" pitchFamily="34" charset="0"/>
              </a:rPr>
            </a:br>
            <a:r>
              <a:rPr lang="en-US" sz="3400" b="1" dirty="0">
                <a:solidFill>
                  <a:schemeClr val="tx1">
                    <a:lumMod val="50000"/>
                    <a:lumOff val="50000"/>
                  </a:schemeClr>
                </a:solidFill>
                <a:latin typeface="Arial" panose="020B0604020202020204" pitchFamily="34" charset="0"/>
                <a:cs typeface="Arial" panose="020B0604020202020204" pitchFamily="34" charset="0"/>
              </a:rPr>
              <a:t>Framework</a:t>
            </a:r>
          </a:p>
        </p:txBody>
      </p:sp>
      <p:sp>
        <p:nvSpPr>
          <p:cNvPr id="3" name="Subtitle 2">
            <a:extLst>
              <a:ext uri="{FF2B5EF4-FFF2-40B4-BE49-F238E27FC236}">
                <a16:creationId xmlns:a16="http://schemas.microsoft.com/office/drawing/2014/main" id="{68F2A4BF-8DCF-4A09-55B0-E992204F82CA}"/>
              </a:ext>
            </a:extLst>
          </p:cNvPr>
          <p:cNvSpPr>
            <a:spLocks noGrp="1"/>
          </p:cNvSpPr>
          <p:nvPr>
            <p:ph type="subTitle" idx="1"/>
          </p:nvPr>
        </p:nvSpPr>
        <p:spPr>
          <a:xfrm>
            <a:off x="1879938" y="2994310"/>
            <a:ext cx="2952704" cy="860912"/>
          </a:xfrm>
        </p:spPr>
        <p:txBody>
          <a:bodyPr>
            <a:noAutofit/>
          </a:bodyPr>
          <a:lstStyle/>
          <a:p>
            <a:pPr algn="ctr"/>
            <a:r>
              <a:rPr lang="en-US" sz="1600" b="1" dirty="0">
                <a:solidFill>
                  <a:schemeClr val="accent1"/>
                </a:solidFill>
                <a:latin typeface="Arial" panose="020B0604020202020204" pitchFamily="34" charset="0"/>
                <a:cs typeface="Arial" panose="020B0604020202020204" pitchFamily="34" charset="0"/>
              </a:rPr>
              <a:t>Minimising Gambling Harm in South Australia – Investment Plan 2021-2026</a:t>
            </a:r>
          </a:p>
        </p:txBody>
      </p:sp>
      <p:cxnSp>
        <p:nvCxnSpPr>
          <p:cNvPr id="46" name="Straight Connector 45">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0"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6"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58"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9" name="Picture 58" descr="A picture containing text, businesscard, accessory, envelope&#10;&#10;Description automatically generated">
            <a:extLst>
              <a:ext uri="{FF2B5EF4-FFF2-40B4-BE49-F238E27FC236}">
                <a16:creationId xmlns:a16="http://schemas.microsoft.com/office/drawing/2014/main" id="{A880FFD0-903A-6A7E-AA2A-4E0EF39A59A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708732" y="3957330"/>
            <a:ext cx="1372001" cy="1774041"/>
          </a:xfrm>
          <a:prstGeom prst="rect">
            <a:avLst/>
          </a:prstGeom>
          <a:solidFill>
            <a:schemeClr val="bg1">
              <a:lumMod val="85000"/>
            </a:schemeClr>
          </a:solidFill>
          <a:ln>
            <a:solidFill>
              <a:schemeClr val="tx1"/>
            </a:solidFill>
          </a:ln>
        </p:spPr>
      </p:pic>
      <p:pic>
        <p:nvPicPr>
          <p:cNvPr id="61" name="Picture 60" descr="Shape&#10;&#10;Description automatically generated with medium confidence">
            <a:extLst>
              <a:ext uri="{FF2B5EF4-FFF2-40B4-BE49-F238E27FC236}">
                <a16:creationId xmlns:a16="http://schemas.microsoft.com/office/drawing/2014/main" id="{1153FF01-B19E-9814-1081-E286D4AF1AC5}"/>
              </a:ext>
            </a:extLst>
          </p:cNvPr>
          <p:cNvPicPr>
            <a:picLocks noChangeAspect="1"/>
          </p:cNvPicPr>
          <p:nvPr/>
        </p:nvPicPr>
        <p:blipFill>
          <a:blip r:embed="rId5"/>
          <a:stretch>
            <a:fillRect/>
          </a:stretch>
        </p:blipFill>
        <p:spPr>
          <a:xfrm>
            <a:off x="2565675" y="5951129"/>
            <a:ext cx="1848135" cy="557928"/>
          </a:xfrm>
          <a:prstGeom prst="rect">
            <a:avLst/>
          </a:prstGeom>
        </p:spPr>
      </p:pic>
    </p:spTree>
    <p:extLst>
      <p:ext uri="{BB962C8B-B14F-4D97-AF65-F5344CB8AC3E}">
        <p14:creationId xmlns:p14="http://schemas.microsoft.com/office/powerpoint/2010/main" val="72725201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64BE416C-B3DD-E58C-6100-E14C37C63010}"/>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5123543" y="-1"/>
            <a:ext cx="7065281" cy="6858001"/>
          </a:xfrm>
          <a:custGeom>
            <a:avLst/>
            <a:gdLst/>
            <a:ahLst/>
            <a:cxnLst/>
            <a:rect l="l" t="t" r="r" b="b"/>
            <a:pathLst>
              <a:path w="7065281" h="6858001">
                <a:moveTo>
                  <a:pt x="379987" y="0"/>
                </a:moveTo>
                <a:lnTo>
                  <a:pt x="7065281" y="0"/>
                </a:lnTo>
                <a:lnTo>
                  <a:pt x="7065281"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18353188-4CBE-5197-B594-4E6DF0A28D28}"/>
              </a:ext>
            </a:extLst>
          </p:cNvPr>
          <p:cNvSpPr>
            <a:spLocks noGrp="1"/>
          </p:cNvSpPr>
          <p:nvPr>
            <p:ph type="ctrTitle"/>
          </p:nvPr>
        </p:nvSpPr>
        <p:spPr>
          <a:xfrm>
            <a:off x="802125" y="1196655"/>
            <a:ext cx="5123515" cy="2369093"/>
          </a:xfrm>
        </p:spPr>
        <p:txBody>
          <a:bodyPr>
            <a:normAutofit/>
          </a:bodyPr>
          <a:lstStyle/>
          <a:p>
            <a:pPr algn="ctr"/>
            <a:r>
              <a:rPr lang="en-US" sz="4400" b="1" dirty="0">
                <a:solidFill>
                  <a:schemeClr val="tx1">
                    <a:lumMod val="50000"/>
                    <a:lumOff val="50000"/>
                  </a:schemeClr>
                </a:solidFill>
                <a:latin typeface="Arial" panose="020B0604020202020204" pitchFamily="34" charset="0"/>
                <a:cs typeface="Arial" panose="020B0604020202020204" pitchFamily="34" charset="0"/>
              </a:rPr>
              <a:t>People get the right support at the right time</a:t>
            </a:r>
          </a:p>
        </p:txBody>
      </p:sp>
      <p:sp>
        <p:nvSpPr>
          <p:cNvPr id="3" name="Subtitle 2">
            <a:extLst>
              <a:ext uri="{FF2B5EF4-FFF2-40B4-BE49-F238E27FC236}">
                <a16:creationId xmlns:a16="http://schemas.microsoft.com/office/drawing/2014/main" id="{68F2A4BF-8DCF-4A09-55B0-E992204F82CA}"/>
              </a:ext>
            </a:extLst>
          </p:cNvPr>
          <p:cNvSpPr>
            <a:spLocks noGrp="1"/>
          </p:cNvSpPr>
          <p:nvPr>
            <p:ph type="subTitle" idx="1"/>
          </p:nvPr>
        </p:nvSpPr>
        <p:spPr>
          <a:xfrm>
            <a:off x="1538568" y="3827460"/>
            <a:ext cx="3650627" cy="416561"/>
          </a:xfrm>
        </p:spPr>
        <p:txBody>
          <a:bodyPr>
            <a:normAutofit/>
          </a:bodyPr>
          <a:lstStyle/>
          <a:p>
            <a:r>
              <a:rPr lang="en-US" sz="1600" b="1" dirty="0">
                <a:solidFill>
                  <a:srgbClr val="92D050"/>
                </a:solidFill>
                <a:latin typeface="Arial" panose="020B0604020202020204" pitchFamily="34" charset="0"/>
                <a:cs typeface="Arial" panose="020B0604020202020204" pitchFamily="34" charset="0"/>
              </a:rPr>
              <a:t>Strategic Priority 3</a:t>
            </a:r>
          </a:p>
        </p:txBody>
      </p:sp>
      <p:pic>
        <p:nvPicPr>
          <p:cNvPr id="59" name="Picture 58" descr="A picture containing text, businesscard, accessory, envelope&#10;&#10;Description automatically generated">
            <a:extLst>
              <a:ext uri="{FF2B5EF4-FFF2-40B4-BE49-F238E27FC236}">
                <a16:creationId xmlns:a16="http://schemas.microsoft.com/office/drawing/2014/main" id="{A880FFD0-903A-6A7E-AA2A-4E0EF39A59A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03335" y="4505733"/>
            <a:ext cx="1455442" cy="1881933"/>
          </a:xfrm>
          <a:prstGeom prst="rect">
            <a:avLst/>
          </a:prstGeom>
          <a:solidFill>
            <a:schemeClr val="bg1">
              <a:lumMod val="85000"/>
            </a:schemeClr>
          </a:solidFill>
          <a:ln>
            <a:solidFill>
              <a:schemeClr val="tx1"/>
            </a:solidFill>
          </a:ln>
        </p:spPr>
      </p:pic>
    </p:spTree>
    <p:extLst>
      <p:ext uri="{BB962C8B-B14F-4D97-AF65-F5344CB8AC3E}">
        <p14:creationId xmlns:p14="http://schemas.microsoft.com/office/powerpoint/2010/main" val="34625031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50F2935E-1C77-974B-A5AC-67E6135F774C}"/>
              </a:ext>
            </a:extLst>
          </p:cNvPr>
          <p:cNvSpPr/>
          <p:nvPr/>
        </p:nvSpPr>
        <p:spPr>
          <a:xfrm>
            <a:off x="0" y="0"/>
            <a:ext cx="12192000" cy="132937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EB6249B3-8C5D-714D-8099-0FC97B6D3C2D}"/>
              </a:ext>
            </a:extLst>
          </p:cNvPr>
          <p:cNvSpPr txBox="1"/>
          <p:nvPr/>
        </p:nvSpPr>
        <p:spPr>
          <a:xfrm>
            <a:off x="458866" y="364813"/>
            <a:ext cx="7822090" cy="584775"/>
          </a:xfrm>
          <a:prstGeom prst="rect">
            <a:avLst/>
          </a:prstGeom>
          <a:noFill/>
        </p:spPr>
        <p:txBody>
          <a:bodyPr wrap="square" rtlCol="0">
            <a:spAutoFit/>
          </a:bodyPr>
          <a:lstStyle/>
          <a:p>
            <a:pPr lvl="0">
              <a:defRPr/>
            </a:pPr>
            <a:r>
              <a:rPr lang="en-US" sz="3200" b="1" dirty="0">
                <a:solidFill>
                  <a:srgbClr val="FFFFFF"/>
                </a:solidFill>
                <a:latin typeface="Arial" panose="020B0604020202020204" pitchFamily="34" charset="0"/>
                <a:cs typeface="Arial" panose="020B0604020202020204" pitchFamily="34" charset="0"/>
              </a:rPr>
              <a:t>What does scientific literature tell us?</a:t>
            </a:r>
          </a:p>
        </p:txBody>
      </p:sp>
      <p:sp>
        <p:nvSpPr>
          <p:cNvPr id="8" name="TextBox 7">
            <a:extLst>
              <a:ext uri="{FF2B5EF4-FFF2-40B4-BE49-F238E27FC236}">
                <a16:creationId xmlns:a16="http://schemas.microsoft.com/office/drawing/2014/main" id="{45464C71-471E-1C4B-A2E7-6463A4B75C52}"/>
              </a:ext>
            </a:extLst>
          </p:cNvPr>
          <p:cNvSpPr txBox="1"/>
          <p:nvPr/>
        </p:nvSpPr>
        <p:spPr>
          <a:xfrm>
            <a:off x="11607580" y="6488668"/>
            <a:ext cx="466795" cy="369332"/>
          </a:xfrm>
          <a:prstGeom prst="rect">
            <a:avLst/>
          </a:prstGeom>
          <a:solidFill>
            <a:schemeClr val="tx1">
              <a:lumMod val="50000"/>
              <a:lumOff val="50000"/>
            </a:schemeClr>
          </a:solidFill>
          <a:ln>
            <a:noFill/>
          </a:ln>
        </p:spPr>
        <p:txBody>
          <a:bodyPr wrap="none" rtlCol="0">
            <a:spAutoFit/>
          </a:bodyPr>
          <a:lstStyle/>
          <a:p>
            <a:pPr algn="ctr"/>
            <a:fld id="{260E2A6B-A809-4840-BF14-8648BC0BDF87}" type="slidenum">
              <a:rPr lang="id-ID" sz="1800" b="1" smtClean="0">
                <a:solidFill>
                  <a:schemeClr val="bg1"/>
                </a:solidFill>
                <a:latin typeface="Lato" panose="020F0502020204030203" pitchFamily="34" charset="0"/>
              </a:rPr>
              <a:pPr algn="ctr"/>
              <a:t>11</a:t>
            </a:fld>
            <a:endParaRPr lang="id-ID" sz="1800" dirty="0">
              <a:solidFill>
                <a:schemeClr val="bg1"/>
              </a:solidFill>
              <a:latin typeface="Lato" panose="020F0502020204030203" pitchFamily="34" charset="0"/>
            </a:endParaRPr>
          </a:p>
        </p:txBody>
      </p:sp>
      <p:sp>
        <p:nvSpPr>
          <p:cNvPr id="14" name="Text Placeholder 3">
            <a:extLst>
              <a:ext uri="{FF2B5EF4-FFF2-40B4-BE49-F238E27FC236}">
                <a16:creationId xmlns:a16="http://schemas.microsoft.com/office/drawing/2014/main" id="{C6F8E49D-9F09-3A4D-5A90-2DD4E2683CE9}"/>
              </a:ext>
            </a:extLst>
          </p:cNvPr>
          <p:cNvSpPr txBox="1">
            <a:spLocks/>
          </p:cNvSpPr>
          <p:nvPr/>
        </p:nvSpPr>
        <p:spPr>
          <a:xfrm>
            <a:off x="325347" y="1542763"/>
            <a:ext cx="11515630" cy="50356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300"/>
              </a:spcBef>
            </a:pPr>
            <a:r>
              <a:rPr lang="en-AU" sz="1800" dirty="0">
                <a:latin typeface="Arial" panose="020B0604020202020204" pitchFamily="34" charset="0"/>
                <a:cs typeface="Arial" panose="020B0604020202020204" pitchFamily="34" charset="0"/>
              </a:rPr>
              <a:t>Awareness of GHL + GHO low - ~29% of adults aware of GHL and 1.2% aware of GHO (Woods et al, 2018) </a:t>
            </a:r>
          </a:p>
          <a:p>
            <a:pPr>
              <a:lnSpc>
                <a:spcPct val="150000"/>
              </a:lnSpc>
              <a:spcBef>
                <a:spcPts val="300"/>
              </a:spcBef>
            </a:pPr>
            <a:r>
              <a:rPr lang="en-AU" sz="1800" dirty="0">
                <a:latin typeface="Arial" panose="020B0604020202020204" pitchFamily="34" charset="0"/>
                <a:cs typeface="Arial" panose="020B0604020202020204" pitchFamily="34" charset="0"/>
              </a:rPr>
              <a:t>Not many referrals from industry and community sources &gt; Implies potential to monitor </a:t>
            </a:r>
            <a:r>
              <a:rPr lang="en-AU" sz="1800" b="1" dirty="0">
                <a:latin typeface="Arial" panose="020B0604020202020204" pitchFamily="34" charset="0"/>
                <a:cs typeface="Arial" panose="020B0604020202020204" pitchFamily="34" charset="0"/>
              </a:rPr>
              <a:t>referrals</a:t>
            </a:r>
          </a:p>
          <a:p>
            <a:pPr>
              <a:lnSpc>
                <a:spcPct val="150000"/>
              </a:lnSpc>
              <a:spcBef>
                <a:spcPts val="300"/>
              </a:spcBef>
            </a:pPr>
            <a:r>
              <a:rPr lang="en-AU" sz="1800" dirty="0">
                <a:latin typeface="Arial" panose="020B0604020202020204" pitchFamily="34" charset="0"/>
                <a:cs typeface="Arial" panose="020B0604020202020204" pitchFamily="34" charset="0"/>
              </a:rPr>
              <a:t>Important to monitor the effectiveness of treatment programs and ensure that evidence-based treatment methods are being used – e.g., CBT and third wave therapies</a:t>
            </a:r>
          </a:p>
          <a:p>
            <a:pPr>
              <a:lnSpc>
                <a:spcPct val="150000"/>
              </a:lnSpc>
              <a:spcBef>
                <a:spcPts val="300"/>
              </a:spcBef>
            </a:pPr>
            <a:r>
              <a:rPr lang="en-AU" sz="1800" dirty="0">
                <a:latin typeface="Arial" panose="020B0604020202020204" pitchFamily="34" charset="0"/>
                <a:cs typeface="Arial" panose="020B0604020202020204" pitchFamily="34" charset="0"/>
              </a:rPr>
              <a:t>Research highlights strong demand for ‘self-help’ (e.g., Hing et al, 2011)</a:t>
            </a:r>
          </a:p>
          <a:p>
            <a:pPr>
              <a:lnSpc>
                <a:spcPct val="150000"/>
              </a:lnSpc>
              <a:spcBef>
                <a:spcPts val="300"/>
              </a:spcBef>
            </a:pPr>
            <a:r>
              <a:rPr lang="en-AU" sz="1800" dirty="0">
                <a:latin typeface="Arial" panose="020B0604020202020204" pitchFamily="34" charset="0"/>
                <a:cs typeface="Arial" panose="020B0604020202020204" pitchFamily="34" charset="0"/>
              </a:rPr>
              <a:t>Potential for improved client screening for mental health disorders and cross-referrals</a:t>
            </a:r>
          </a:p>
          <a:p>
            <a:pPr>
              <a:lnSpc>
                <a:spcPct val="150000"/>
              </a:lnSpc>
              <a:spcBef>
                <a:spcPts val="300"/>
              </a:spcBef>
            </a:pPr>
            <a:r>
              <a:rPr lang="en-AU" sz="1800" dirty="0">
                <a:latin typeface="Arial" panose="020B0604020202020204" pitchFamily="34" charset="0"/>
                <a:cs typeface="Arial" panose="020B0604020202020204" pitchFamily="34" charset="0"/>
              </a:rPr>
              <a:t>Relapse is common in problem gambling, but the extent of relapse is unknown</a:t>
            </a:r>
          </a:p>
          <a:p>
            <a:pPr>
              <a:lnSpc>
                <a:spcPct val="150000"/>
              </a:lnSpc>
              <a:spcBef>
                <a:spcPts val="300"/>
              </a:spcBef>
            </a:pPr>
            <a:endParaRPr lang="en-AU" sz="1800" dirty="0">
              <a:latin typeface="Arial" panose="020B0604020202020204" pitchFamily="34" charset="0"/>
              <a:cs typeface="Arial" panose="020B0604020202020204" pitchFamily="34" charset="0"/>
            </a:endParaRPr>
          </a:p>
        </p:txBody>
      </p:sp>
      <p:pic>
        <p:nvPicPr>
          <p:cNvPr id="15" name="Picture 2" descr="The multiplier effect in employee engagement | Reward and Employee Benefits  Association (REBA)">
            <a:extLst>
              <a:ext uri="{FF2B5EF4-FFF2-40B4-BE49-F238E27FC236}">
                <a16:creationId xmlns:a16="http://schemas.microsoft.com/office/drawing/2014/main" id="{AF9E6AE6-FBB5-B458-2303-503803291DE1}"/>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833814" y="4869682"/>
            <a:ext cx="2085146" cy="18036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A86479B-E758-3B18-F1A2-3B1F8C14A055}"/>
              </a:ext>
            </a:extLst>
          </p:cNvPr>
          <p:cNvPicPr>
            <a:picLocks noChangeAspect="1"/>
          </p:cNvPicPr>
          <p:nvPr/>
        </p:nvPicPr>
        <p:blipFill>
          <a:blip r:embed="rId4"/>
          <a:stretch>
            <a:fillRect/>
          </a:stretch>
        </p:blipFill>
        <p:spPr>
          <a:xfrm>
            <a:off x="704811" y="4776439"/>
            <a:ext cx="4900859" cy="1963436"/>
          </a:xfrm>
          <a:prstGeom prst="rect">
            <a:avLst/>
          </a:prstGeom>
        </p:spPr>
      </p:pic>
    </p:spTree>
    <p:extLst>
      <p:ext uri="{BB962C8B-B14F-4D97-AF65-F5344CB8AC3E}">
        <p14:creationId xmlns:p14="http://schemas.microsoft.com/office/powerpoint/2010/main" val="410725776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A6F2E0-20D4-EE1A-D5A6-8AAD38F1580B}"/>
              </a:ext>
            </a:extLst>
          </p:cNvPr>
          <p:cNvSpPr/>
          <p:nvPr/>
        </p:nvSpPr>
        <p:spPr>
          <a:xfrm>
            <a:off x="0" y="1"/>
            <a:ext cx="12192000" cy="58094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AU"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Strategic Priority: </a:t>
            </a:r>
            <a:r>
              <a:rPr kumimoji="0" lang="en-AU"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People get the right support at the right time</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5C4685E4-FFEE-C2BB-4BA6-9C190C9EAB4E}"/>
              </a:ext>
            </a:extLst>
          </p:cNvPr>
          <p:cNvSpPr txBox="1"/>
          <p:nvPr/>
        </p:nvSpPr>
        <p:spPr>
          <a:xfrm>
            <a:off x="321275" y="1220305"/>
            <a:ext cx="3871569" cy="600164"/>
          </a:xfrm>
          <a:prstGeom prst="rect">
            <a:avLst/>
          </a:prstGeom>
          <a:noFill/>
          <a:ln>
            <a:solidFill>
              <a:schemeClr val="tx1"/>
            </a:solidFill>
            <a:prstDash val="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KPI1. Number of clients received from different sources including the:  (a) Gambling Helpline (b) Gambling Help Online (c) Industry and (d) the community.</a:t>
            </a:r>
          </a:p>
        </p:txBody>
      </p:sp>
      <p:sp>
        <p:nvSpPr>
          <p:cNvPr id="8" name="TextBox 7">
            <a:extLst>
              <a:ext uri="{FF2B5EF4-FFF2-40B4-BE49-F238E27FC236}">
                <a16:creationId xmlns:a16="http://schemas.microsoft.com/office/drawing/2014/main" id="{4B0E99E3-BD3E-2736-55AC-E5448FABC418}"/>
              </a:ext>
            </a:extLst>
          </p:cNvPr>
          <p:cNvSpPr txBox="1"/>
          <p:nvPr/>
        </p:nvSpPr>
        <p:spPr>
          <a:xfrm>
            <a:off x="5087907" y="1260287"/>
            <a:ext cx="5520505" cy="276999"/>
          </a:xfrm>
          <a:prstGeom prst="rect">
            <a:avLst/>
          </a:prstGeom>
          <a:solidFill>
            <a:schemeClr val="accent3">
              <a:lumMod val="20000"/>
              <a:lumOff val="80000"/>
            </a:schemeClr>
          </a:solid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client referrals by source</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9C2D407C-0F70-848C-A985-93DE6D098639}"/>
              </a:ext>
            </a:extLst>
          </p:cNvPr>
          <p:cNvSpPr txBox="1"/>
          <p:nvPr/>
        </p:nvSpPr>
        <p:spPr>
          <a:xfrm>
            <a:off x="0" y="586907"/>
            <a:ext cx="12192000" cy="307777"/>
          </a:xfrm>
          <a:prstGeom prst="rect">
            <a:avLst/>
          </a:prstGeom>
          <a:solidFill>
            <a:schemeClr val="accent6"/>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Key Result Area 1 -</a:t>
            </a:r>
            <a:r>
              <a:rPr kumimoji="0" lang="en-AU"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Number of clients identified by the Gambling Helpline, Gambling Help Online, Industry and the Community.</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7051F767-AE75-937E-9A24-6A4DACC47451}"/>
              </a:ext>
            </a:extLst>
          </p:cNvPr>
          <p:cNvSpPr txBox="1"/>
          <p:nvPr/>
        </p:nvSpPr>
        <p:spPr>
          <a:xfrm>
            <a:off x="5081591" y="2614254"/>
            <a:ext cx="5520505" cy="276999"/>
          </a:xfrm>
          <a:prstGeom prst="rect">
            <a:avLst/>
          </a:prstGeom>
          <a:solidFill>
            <a:schemeClr val="accent3">
              <a:lumMod val="20000"/>
              <a:lumOff val="80000"/>
            </a:schemeClr>
          </a:solidFill>
        </p:spPr>
        <p:txBody>
          <a:bodyPr wrap="square" rtlCol="0">
            <a:spAutoFit/>
          </a:bodyPr>
          <a:lstStyle>
            <a:defPPr>
              <a:defRPr lang="en-US"/>
            </a:defPPr>
            <a:lvl1pPr>
              <a:defRPr sz="1200" b="1"/>
            </a:lvl1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Gambling behaviours improve within GHS clients to reduce gambling harm</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292EAF76-E451-49C9-28E4-6F036E1E8BD5}"/>
              </a:ext>
            </a:extLst>
          </p:cNvPr>
          <p:cNvSpPr txBox="1"/>
          <p:nvPr/>
        </p:nvSpPr>
        <p:spPr>
          <a:xfrm>
            <a:off x="321274" y="4919842"/>
            <a:ext cx="3871569" cy="600164"/>
          </a:xfrm>
          <a:prstGeom prst="rect">
            <a:avLst/>
          </a:prstGeom>
          <a:noFill/>
          <a:ln>
            <a:solidFill>
              <a:schemeClr val="tx1"/>
            </a:solidFill>
            <a:prstDash val="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KPI 1. South Australians are aware of the Gambling Helpline, Gambling Help Online and services and resources.</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7548AB85-7D24-1915-ECDF-660A16A282BD}"/>
              </a:ext>
            </a:extLst>
          </p:cNvPr>
          <p:cNvSpPr txBox="1"/>
          <p:nvPr/>
        </p:nvSpPr>
        <p:spPr>
          <a:xfrm>
            <a:off x="5081591" y="4912391"/>
            <a:ext cx="5520505" cy="461665"/>
          </a:xfrm>
          <a:prstGeom prst="rect">
            <a:avLst/>
          </a:prstGeom>
          <a:solidFill>
            <a:schemeClr val="accent3">
              <a:lumMod val="20000"/>
              <a:lumOff val="80000"/>
            </a:schemeClr>
          </a:solidFill>
        </p:spPr>
        <p:txBody>
          <a:bodyPr wrap="square" rtlCol="0">
            <a:spAutoFit/>
          </a:bodyPr>
          <a:lstStyle>
            <a:defPPr>
              <a:defRPr lang="en-US"/>
            </a:defPPr>
            <a:lvl1pPr>
              <a:defRPr sz="1200" b="1"/>
            </a:lvl1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Awareness of the Gambling Help Line, Gambling Help Online, South Australian GHS including CALD and Indigenous services.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7" name="TextBox 46">
            <a:extLst>
              <a:ext uri="{FF2B5EF4-FFF2-40B4-BE49-F238E27FC236}">
                <a16:creationId xmlns:a16="http://schemas.microsoft.com/office/drawing/2014/main" id="{D6BC4765-4903-BB12-44E4-CE83323E40D3}"/>
              </a:ext>
            </a:extLst>
          </p:cNvPr>
          <p:cNvSpPr txBox="1"/>
          <p:nvPr/>
        </p:nvSpPr>
        <p:spPr>
          <a:xfrm>
            <a:off x="-28790" y="2014607"/>
            <a:ext cx="12220790" cy="307777"/>
          </a:xfrm>
          <a:prstGeom prst="rect">
            <a:avLst/>
          </a:prstGeom>
          <a:solidFill>
            <a:schemeClr val="accent6"/>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Key Result Area 2 -</a:t>
            </a:r>
            <a:r>
              <a:rPr kumimoji="0" lang="en-AU"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Gambling Help Services achieve therapeutic goals, reduce gambling harm and retain clients in treatment.</a:t>
            </a:r>
          </a:p>
        </p:txBody>
      </p:sp>
      <p:sp>
        <p:nvSpPr>
          <p:cNvPr id="48" name="TextBox 47">
            <a:extLst>
              <a:ext uri="{FF2B5EF4-FFF2-40B4-BE49-F238E27FC236}">
                <a16:creationId xmlns:a16="http://schemas.microsoft.com/office/drawing/2014/main" id="{65727B01-0852-A553-4F1F-C4C7690C7F7D}"/>
              </a:ext>
            </a:extLst>
          </p:cNvPr>
          <p:cNvSpPr txBox="1"/>
          <p:nvPr/>
        </p:nvSpPr>
        <p:spPr>
          <a:xfrm>
            <a:off x="-28790" y="4526758"/>
            <a:ext cx="12220790" cy="307777"/>
          </a:xfrm>
          <a:prstGeom prst="rect">
            <a:avLst/>
          </a:prstGeom>
          <a:solidFill>
            <a:schemeClr val="accent6"/>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Key Result Area 3 </a:t>
            </a:r>
            <a:r>
              <a:rPr kumimoji="0" lang="en-AU"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a:t>
            </a:r>
            <a:r>
              <a:rPr kumimoji="0" lang="en-AU" sz="14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en-AU"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Access to help and awareness of available services and resources to minimise gambling harm. </a:t>
            </a:r>
          </a:p>
        </p:txBody>
      </p:sp>
      <p:sp>
        <p:nvSpPr>
          <p:cNvPr id="53" name="TextBox 52">
            <a:extLst>
              <a:ext uri="{FF2B5EF4-FFF2-40B4-BE49-F238E27FC236}">
                <a16:creationId xmlns:a16="http://schemas.microsoft.com/office/drawing/2014/main" id="{8D9A1162-AC40-FBBD-9494-29DD59E854AD}"/>
              </a:ext>
            </a:extLst>
          </p:cNvPr>
          <p:cNvSpPr txBox="1"/>
          <p:nvPr/>
        </p:nvSpPr>
        <p:spPr>
          <a:xfrm>
            <a:off x="6316425" y="924082"/>
            <a:ext cx="305083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rPr>
              <a:t>Key Performance Measures (KPMs)</a:t>
            </a:r>
          </a:p>
        </p:txBody>
      </p:sp>
      <p:sp>
        <p:nvSpPr>
          <p:cNvPr id="54" name="TextBox 53">
            <a:extLst>
              <a:ext uri="{FF2B5EF4-FFF2-40B4-BE49-F238E27FC236}">
                <a16:creationId xmlns:a16="http://schemas.microsoft.com/office/drawing/2014/main" id="{411205C4-0750-F25B-466C-92CC98EC9BEC}"/>
              </a:ext>
            </a:extLst>
          </p:cNvPr>
          <p:cNvSpPr txBox="1"/>
          <p:nvPr/>
        </p:nvSpPr>
        <p:spPr>
          <a:xfrm>
            <a:off x="587763" y="925402"/>
            <a:ext cx="299152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rPr>
              <a:t>Key Performance Indicators (KPIs)</a:t>
            </a:r>
          </a:p>
        </p:txBody>
      </p:sp>
      <p:sp>
        <p:nvSpPr>
          <p:cNvPr id="55" name="TextBox 54">
            <a:extLst>
              <a:ext uri="{FF2B5EF4-FFF2-40B4-BE49-F238E27FC236}">
                <a16:creationId xmlns:a16="http://schemas.microsoft.com/office/drawing/2014/main" id="{18456C75-B2EC-B0C2-AFD9-C5B1EE7A8416}"/>
              </a:ext>
            </a:extLst>
          </p:cNvPr>
          <p:cNvSpPr txBox="1"/>
          <p:nvPr/>
        </p:nvSpPr>
        <p:spPr>
          <a:xfrm>
            <a:off x="10906287" y="913852"/>
            <a:ext cx="87075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rPr>
              <a:t>Methods</a:t>
            </a:r>
          </a:p>
        </p:txBody>
      </p:sp>
      <p:pic>
        <p:nvPicPr>
          <p:cNvPr id="69" name="Graphic 68" descr="Clipboard outline">
            <a:extLst>
              <a:ext uri="{FF2B5EF4-FFF2-40B4-BE49-F238E27FC236}">
                <a16:creationId xmlns:a16="http://schemas.microsoft.com/office/drawing/2014/main" id="{2D5C096C-625F-371F-6686-2EFEB91886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25692" y="5293268"/>
            <a:ext cx="539088" cy="539088"/>
          </a:xfrm>
          <a:prstGeom prst="rect">
            <a:avLst/>
          </a:prstGeom>
        </p:spPr>
      </p:pic>
      <p:sp>
        <p:nvSpPr>
          <p:cNvPr id="70" name="TextBox 69">
            <a:extLst>
              <a:ext uri="{FF2B5EF4-FFF2-40B4-BE49-F238E27FC236}">
                <a16:creationId xmlns:a16="http://schemas.microsoft.com/office/drawing/2014/main" id="{21FA25A6-2154-2653-E60A-6E2417ED2A6D}"/>
              </a:ext>
            </a:extLst>
          </p:cNvPr>
          <p:cNvSpPr txBox="1"/>
          <p:nvPr/>
        </p:nvSpPr>
        <p:spPr>
          <a:xfrm>
            <a:off x="11064055" y="5807336"/>
            <a:ext cx="66236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Survey</a:t>
            </a:r>
          </a:p>
        </p:txBody>
      </p:sp>
      <p:sp>
        <p:nvSpPr>
          <p:cNvPr id="2" name="TextBox 1">
            <a:extLst>
              <a:ext uri="{FF2B5EF4-FFF2-40B4-BE49-F238E27FC236}">
                <a16:creationId xmlns:a16="http://schemas.microsoft.com/office/drawing/2014/main" id="{48BCA389-51C5-E0FB-971D-0F9E88B8E990}"/>
              </a:ext>
            </a:extLst>
          </p:cNvPr>
          <p:cNvSpPr txBox="1"/>
          <p:nvPr/>
        </p:nvSpPr>
        <p:spPr>
          <a:xfrm>
            <a:off x="321274" y="3033073"/>
            <a:ext cx="3871569" cy="430887"/>
          </a:xfrm>
          <a:prstGeom prst="rect">
            <a:avLst/>
          </a:prstGeom>
          <a:noFill/>
          <a:ln>
            <a:solidFill>
              <a:schemeClr val="tx1"/>
            </a:solidFill>
            <a:prstDash val="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KPI 2. GHS clients ‘fully’ or ‘substantially’ reach their therapeutic goals at the conclusion of treatment. </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8572A71D-DB59-ECAD-3959-AC14D8F2DD6E}"/>
              </a:ext>
            </a:extLst>
          </p:cNvPr>
          <p:cNvSpPr txBox="1"/>
          <p:nvPr/>
        </p:nvSpPr>
        <p:spPr>
          <a:xfrm>
            <a:off x="5081591" y="2959316"/>
            <a:ext cx="5520505" cy="461665"/>
          </a:xfrm>
          <a:prstGeom prst="rect">
            <a:avLst/>
          </a:prstGeom>
          <a:solidFill>
            <a:schemeClr val="accent3">
              <a:lumMod val="20000"/>
              <a:lumOff val="80000"/>
            </a:schemeClr>
          </a:solidFill>
        </p:spPr>
        <p:txBody>
          <a:bodyPr wrap="square" rtlCol="0">
            <a:spAutoFit/>
          </a:bodyPr>
          <a:lstStyle>
            <a:defPPr>
              <a:defRPr lang="en-US"/>
            </a:defPPr>
            <a:lvl1pPr>
              <a:defRPr sz="1200" b="1"/>
            </a:lvl1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Proportion of GHS clients reaching their therapeutic goals at treatment conclusion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C2E92E4-40FD-BCE6-1D3D-08A42CE3BEFF}"/>
              </a:ext>
            </a:extLst>
          </p:cNvPr>
          <p:cNvSpPr txBox="1"/>
          <p:nvPr/>
        </p:nvSpPr>
        <p:spPr>
          <a:xfrm>
            <a:off x="5081591" y="3493179"/>
            <a:ext cx="5520505" cy="276999"/>
          </a:xfrm>
          <a:prstGeom prst="rect">
            <a:avLst/>
          </a:prstGeom>
          <a:solidFill>
            <a:schemeClr val="accent3">
              <a:lumMod val="20000"/>
              <a:lumOff val="80000"/>
            </a:schemeClr>
          </a:solidFill>
        </p:spPr>
        <p:txBody>
          <a:bodyPr wrap="square" rtlCol="0">
            <a:spAutoFit/>
          </a:bodyPr>
          <a:lstStyle>
            <a:defPPr>
              <a:defRPr lang="en-US"/>
            </a:defPPr>
            <a:lvl1pPr>
              <a:defRPr sz="1200" b="1"/>
            </a:lvl1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Proportion of GHS clients fully completing their treatment at GHS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00880B9C-E318-B7BD-25D5-9EC2C82E142F}"/>
              </a:ext>
            </a:extLst>
          </p:cNvPr>
          <p:cNvSpPr txBox="1"/>
          <p:nvPr/>
        </p:nvSpPr>
        <p:spPr>
          <a:xfrm>
            <a:off x="321274" y="3538634"/>
            <a:ext cx="3871569" cy="261610"/>
          </a:xfrm>
          <a:prstGeom prst="rect">
            <a:avLst/>
          </a:prstGeom>
          <a:noFill/>
          <a:ln>
            <a:solidFill>
              <a:schemeClr val="tx1"/>
            </a:solidFill>
            <a:prstDash val="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KPI 3. GHS clients fully complete their treatment.</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FF24449A-934D-5376-3324-646DB19718A0}"/>
              </a:ext>
            </a:extLst>
          </p:cNvPr>
          <p:cNvSpPr txBox="1"/>
          <p:nvPr/>
        </p:nvSpPr>
        <p:spPr>
          <a:xfrm>
            <a:off x="321274" y="3863471"/>
            <a:ext cx="3871569" cy="261610"/>
          </a:xfrm>
          <a:prstGeom prst="rect">
            <a:avLst/>
          </a:prstGeom>
          <a:noFill/>
          <a:ln>
            <a:solidFill>
              <a:schemeClr val="tx1"/>
            </a:solidFill>
            <a:prstDash val="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KPI 4. GHS clients maintain recovery after treatment.</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DD98000D-7B1A-8666-6184-D6ABD6F67CFA}"/>
              </a:ext>
            </a:extLst>
          </p:cNvPr>
          <p:cNvSpPr txBox="1"/>
          <p:nvPr/>
        </p:nvSpPr>
        <p:spPr>
          <a:xfrm>
            <a:off x="321274" y="5598489"/>
            <a:ext cx="3871569" cy="430887"/>
          </a:xfrm>
          <a:prstGeom prst="rect">
            <a:avLst/>
          </a:prstGeom>
          <a:noFill/>
          <a:ln>
            <a:solidFill>
              <a:schemeClr val="tx1"/>
            </a:solidFill>
            <a:prstDash val="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KPI 2. South Australians are aware that help resources to address gambling harm are available online</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3A96F59C-C868-0EED-D4B3-F1688184AFF8}"/>
              </a:ext>
            </a:extLst>
          </p:cNvPr>
          <p:cNvSpPr txBox="1"/>
          <p:nvPr/>
        </p:nvSpPr>
        <p:spPr>
          <a:xfrm>
            <a:off x="321274" y="6105116"/>
            <a:ext cx="3871569" cy="600164"/>
          </a:xfrm>
          <a:prstGeom prst="rect">
            <a:avLst/>
          </a:prstGeom>
          <a:noFill/>
          <a:ln>
            <a:solidFill>
              <a:schemeClr val="tx1"/>
            </a:solidFill>
            <a:prstDash val="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KPI 3. South Australians harmed by gambling are getting the help they need – whatever the source (e.g., family,</a:t>
            </a:r>
            <a:br>
              <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friends, GHS, another service)</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99FED721-E131-79E1-6FBB-E5BD2C58688D}"/>
              </a:ext>
            </a:extLst>
          </p:cNvPr>
          <p:cNvSpPr txBox="1"/>
          <p:nvPr/>
        </p:nvSpPr>
        <p:spPr>
          <a:xfrm>
            <a:off x="321274" y="2531235"/>
            <a:ext cx="3871569" cy="430887"/>
          </a:xfrm>
          <a:prstGeom prst="rect">
            <a:avLst/>
          </a:prstGeom>
          <a:noFill/>
          <a:ln>
            <a:solidFill>
              <a:schemeClr val="tx1"/>
            </a:solidFill>
            <a:prstDash val="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KPI1. GHS clients show improvements in gambling behaviour. </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A527929A-BF9A-2C38-6B01-B6587D89E159}"/>
              </a:ext>
            </a:extLst>
          </p:cNvPr>
          <p:cNvSpPr txBox="1"/>
          <p:nvPr/>
        </p:nvSpPr>
        <p:spPr>
          <a:xfrm>
            <a:off x="5081591" y="5446605"/>
            <a:ext cx="5520505" cy="461665"/>
          </a:xfrm>
          <a:prstGeom prst="rect">
            <a:avLst/>
          </a:prstGeom>
          <a:solidFill>
            <a:schemeClr val="accent3">
              <a:lumMod val="20000"/>
              <a:lumOff val="80000"/>
            </a:schemeClr>
          </a:solidFill>
        </p:spPr>
        <p:txBody>
          <a:bodyPr wrap="square" rtlCol="0">
            <a:spAutoFit/>
          </a:bodyPr>
          <a:lstStyle>
            <a:defPPr>
              <a:defRPr lang="en-US"/>
            </a:defPPr>
            <a:lvl1pPr>
              <a:defRPr sz="1200" b="1"/>
            </a:lvl1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Awareness of South Australian resources developed to minimise </a:t>
            </a:r>
            <a:br>
              <a:rPr kumimoji="0" lang="en-AU"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AU"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gambling harm</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E5430F71-1260-B773-D800-5FB96B25D272}"/>
              </a:ext>
            </a:extLst>
          </p:cNvPr>
          <p:cNvSpPr txBox="1"/>
          <p:nvPr/>
        </p:nvSpPr>
        <p:spPr>
          <a:xfrm>
            <a:off x="5081591" y="3826812"/>
            <a:ext cx="5520505" cy="276999"/>
          </a:xfrm>
          <a:prstGeom prst="rect">
            <a:avLst/>
          </a:prstGeom>
          <a:solidFill>
            <a:schemeClr val="accent3">
              <a:lumMod val="20000"/>
              <a:lumOff val="80000"/>
            </a:schemeClr>
          </a:solidFill>
        </p:spPr>
        <p:txBody>
          <a:bodyPr wrap="square" rtlCol="0">
            <a:spAutoFit/>
          </a:bodyPr>
          <a:lstStyle>
            <a:defPPr>
              <a:defRPr lang="en-US"/>
            </a:defPPr>
            <a:lvl1pPr>
              <a:defRPr sz="1200" b="1"/>
            </a:lvl1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Proportion of GHS clients maintaining their recovery</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C6854D75-488E-29B1-8ECC-C3246284B602}"/>
              </a:ext>
            </a:extLst>
          </p:cNvPr>
          <p:cNvSpPr txBox="1"/>
          <p:nvPr/>
        </p:nvSpPr>
        <p:spPr>
          <a:xfrm>
            <a:off x="5081591" y="5980713"/>
            <a:ext cx="5520505" cy="461665"/>
          </a:xfrm>
          <a:prstGeom prst="rect">
            <a:avLst/>
          </a:prstGeom>
          <a:solidFill>
            <a:schemeClr val="accent3">
              <a:lumMod val="20000"/>
              <a:lumOff val="80000"/>
            </a:schemeClr>
          </a:solidFill>
        </p:spPr>
        <p:txBody>
          <a:bodyPr wrap="square" rtlCol="0">
            <a:spAutoFit/>
          </a:bodyPr>
          <a:lstStyle>
            <a:defPPr>
              <a:defRPr lang="en-US"/>
            </a:defPPr>
            <a:lvl1pPr>
              <a:defRPr sz="1200" b="1"/>
            </a:lvl1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South Australians harmed by gambling received the help they needed to reduce gambling harm and help was provided before a crisis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8" name="Graphic 27" descr="Branching diagram outline">
            <a:extLst>
              <a:ext uri="{FF2B5EF4-FFF2-40B4-BE49-F238E27FC236}">
                <a16:creationId xmlns:a16="http://schemas.microsoft.com/office/drawing/2014/main" id="{9887810B-3DF8-A915-33A7-1D556BD3A2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4227706" y="1203520"/>
            <a:ext cx="574407" cy="574407"/>
          </a:xfrm>
          <a:prstGeom prst="rect">
            <a:avLst/>
          </a:prstGeom>
        </p:spPr>
      </p:pic>
      <p:pic>
        <p:nvPicPr>
          <p:cNvPr id="32" name="Graphic 31" descr="Playing card outline">
            <a:extLst>
              <a:ext uri="{FF2B5EF4-FFF2-40B4-BE49-F238E27FC236}">
                <a16:creationId xmlns:a16="http://schemas.microsoft.com/office/drawing/2014/main" id="{455A4684-C1CF-5744-CA17-720F374E592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54219" y="3218453"/>
            <a:ext cx="521379" cy="521379"/>
          </a:xfrm>
          <a:prstGeom prst="rect">
            <a:avLst/>
          </a:prstGeom>
        </p:spPr>
      </p:pic>
      <p:pic>
        <p:nvPicPr>
          <p:cNvPr id="39" name="Graphic 38" descr="Smiling face outline outline">
            <a:extLst>
              <a:ext uri="{FF2B5EF4-FFF2-40B4-BE49-F238E27FC236}">
                <a16:creationId xmlns:a16="http://schemas.microsoft.com/office/drawing/2014/main" id="{845A5E19-C75D-793A-B77E-55969AEC15A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86309" y="2781983"/>
            <a:ext cx="457200" cy="457200"/>
          </a:xfrm>
          <a:prstGeom prst="rect">
            <a:avLst/>
          </a:prstGeom>
        </p:spPr>
      </p:pic>
      <p:pic>
        <p:nvPicPr>
          <p:cNvPr id="41" name="Graphic 40" descr="Internet outline">
            <a:extLst>
              <a:ext uri="{FF2B5EF4-FFF2-40B4-BE49-F238E27FC236}">
                <a16:creationId xmlns:a16="http://schemas.microsoft.com/office/drawing/2014/main" id="{CAC076F3-66DA-2198-312B-A31384A3FE1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286309" y="5360771"/>
            <a:ext cx="521379" cy="521379"/>
          </a:xfrm>
          <a:prstGeom prst="rect">
            <a:avLst/>
          </a:prstGeom>
        </p:spPr>
      </p:pic>
      <p:pic>
        <p:nvPicPr>
          <p:cNvPr id="43" name="Graphic 42" descr="Chat outline">
            <a:extLst>
              <a:ext uri="{FF2B5EF4-FFF2-40B4-BE49-F238E27FC236}">
                <a16:creationId xmlns:a16="http://schemas.microsoft.com/office/drawing/2014/main" id="{E6E2B587-F928-DBFA-3809-BBB688DC31B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286198" y="5886615"/>
            <a:ext cx="457200" cy="457200"/>
          </a:xfrm>
          <a:prstGeom prst="rect">
            <a:avLst/>
          </a:prstGeom>
        </p:spPr>
      </p:pic>
      <p:pic>
        <p:nvPicPr>
          <p:cNvPr id="51" name="Graphic 50" descr="Computer outline">
            <a:extLst>
              <a:ext uri="{FF2B5EF4-FFF2-40B4-BE49-F238E27FC236}">
                <a16:creationId xmlns:a16="http://schemas.microsoft.com/office/drawing/2014/main" id="{62538017-BC4E-9678-6A1D-F38E6284FDB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119099" y="1126030"/>
            <a:ext cx="625415" cy="625415"/>
          </a:xfrm>
          <a:prstGeom prst="rect">
            <a:avLst/>
          </a:prstGeom>
        </p:spPr>
      </p:pic>
      <p:sp>
        <p:nvSpPr>
          <p:cNvPr id="52" name="TextBox 51">
            <a:extLst>
              <a:ext uri="{FF2B5EF4-FFF2-40B4-BE49-F238E27FC236}">
                <a16:creationId xmlns:a16="http://schemas.microsoft.com/office/drawing/2014/main" id="{D6C621B3-FB04-68F6-FC87-3B7956D713BB}"/>
              </a:ext>
            </a:extLst>
          </p:cNvPr>
          <p:cNvSpPr txBox="1"/>
          <p:nvPr/>
        </p:nvSpPr>
        <p:spPr>
          <a:xfrm>
            <a:off x="10764471" y="1644577"/>
            <a:ext cx="123719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Client Data Set</a:t>
            </a:r>
          </a:p>
        </p:txBody>
      </p:sp>
      <p:pic>
        <p:nvPicPr>
          <p:cNvPr id="56" name="Graphic 55" descr="Computer outline">
            <a:extLst>
              <a:ext uri="{FF2B5EF4-FFF2-40B4-BE49-F238E27FC236}">
                <a16:creationId xmlns:a16="http://schemas.microsoft.com/office/drawing/2014/main" id="{A4FBABCF-5F32-C1CE-4E71-EA4456A32F2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119099" y="2831262"/>
            <a:ext cx="625415" cy="625415"/>
          </a:xfrm>
          <a:prstGeom prst="rect">
            <a:avLst/>
          </a:prstGeom>
        </p:spPr>
      </p:pic>
      <p:sp>
        <p:nvSpPr>
          <p:cNvPr id="57" name="TextBox 56">
            <a:extLst>
              <a:ext uri="{FF2B5EF4-FFF2-40B4-BE49-F238E27FC236}">
                <a16:creationId xmlns:a16="http://schemas.microsoft.com/office/drawing/2014/main" id="{06D5C5BC-FD1A-2C5A-4DAA-194FD04B40A8}"/>
              </a:ext>
            </a:extLst>
          </p:cNvPr>
          <p:cNvSpPr txBox="1"/>
          <p:nvPr/>
        </p:nvSpPr>
        <p:spPr>
          <a:xfrm>
            <a:off x="10764471" y="3349809"/>
            <a:ext cx="123719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Client Data Set</a:t>
            </a:r>
          </a:p>
        </p:txBody>
      </p:sp>
    </p:spTree>
    <p:extLst>
      <p:ext uri="{BB962C8B-B14F-4D97-AF65-F5344CB8AC3E}">
        <p14:creationId xmlns:p14="http://schemas.microsoft.com/office/powerpoint/2010/main" val="899762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descr="A person playing a video game&#10;&#10;Description automatically generated with medium confidence">
            <a:extLst>
              <a:ext uri="{FF2B5EF4-FFF2-40B4-BE49-F238E27FC236}">
                <a16:creationId xmlns:a16="http://schemas.microsoft.com/office/drawing/2014/main" id="{64BE416C-B3DD-E58C-6100-E14C37C63010}"/>
              </a:ext>
            </a:extLst>
          </p:cNvPr>
          <p:cNvPicPr>
            <a:picLocks noChangeAspect="1"/>
          </p:cNvPicPr>
          <p:nvPr/>
        </p:nvPicPr>
        <p:blipFill>
          <a:blip r:embed="rId2" cstate="print">
            <a:duotone>
              <a:schemeClr val="bg2">
                <a:shade val="45000"/>
                <a:satMod val="135000"/>
              </a:schemeClr>
              <a:prstClr val="white"/>
            </a:duotone>
            <a:alphaModFix/>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5123543" y="-1"/>
            <a:ext cx="7065281" cy="6858001"/>
          </a:xfrm>
          <a:custGeom>
            <a:avLst/>
            <a:gdLst/>
            <a:ahLst/>
            <a:cxnLst/>
            <a:rect l="l" t="t" r="r" b="b"/>
            <a:pathLst>
              <a:path w="7065281" h="6858001">
                <a:moveTo>
                  <a:pt x="379987" y="0"/>
                </a:moveTo>
                <a:lnTo>
                  <a:pt x="7065281" y="0"/>
                </a:lnTo>
                <a:lnTo>
                  <a:pt x="7065281"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18353188-4CBE-5197-B594-4E6DF0A28D28}"/>
              </a:ext>
            </a:extLst>
          </p:cNvPr>
          <p:cNvSpPr>
            <a:spLocks noGrp="1"/>
          </p:cNvSpPr>
          <p:nvPr>
            <p:ph type="ctrTitle"/>
          </p:nvPr>
        </p:nvSpPr>
        <p:spPr>
          <a:xfrm>
            <a:off x="298692" y="1357321"/>
            <a:ext cx="5886350" cy="2369093"/>
          </a:xfrm>
        </p:spPr>
        <p:txBody>
          <a:bodyPr>
            <a:normAutofit fontScale="90000"/>
          </a:bodyPr>
          <a:lstStyle/>
          <a:p>
            <a:pPr algn="ctr"/>
            <a:r>
              <a:rPr lang="en-US" sz="4400" b="1" dirty="0">
                <a:solidFill>
                  <a:schemeClr val="tx1">
                    <a:lumMod val="50000"/>
                    <a:lumOff val="50000"/>
                  </a:schemeClr>
                </a:solidFill>
                <a:latin typeface="Arial" panose="020B0604020202020204" pitchFamily="34" charset="0"/>
                <a:cs typeface="Arial" panose="020B0604020202020204" pitchFamily="34" charset="0"/>
              </a:rPr>
              <a:t>An agile system equipped to identify, prevent and respond </a:t>
            </a:r>
            <a:br>
              <a:rPr lang="en-US" sz="4400" b="1" dirty="0">
                <a:solidFill>
                  <a:schemeClr val="tx1">
                    <a:lumMod val="50000"/>
                    <a:lumOff val="50000"/>
                  </a:schemeClr>
                </a:solidFill>
                <a:latin typeface="Arial" panose="020B0604020202020204" pitchFamily="34" charset="0"/>
                <a:cs typeface="Arial" panose="020B0604020202020204" pitchFamily="34" charset="0"/>
              </a:rPr>
            </a:br>
            <a:r>
              <a:rPr lang="en-US" sz="4400" b="1" dirty="0">
                <a:solidFill>
                  <a:schemeClr val="tx1">
                    <a:lumMod val="50000"/>
                    <a:lumOff val="50000"/>
                  </a:schemeClr>
                </a:solidFill>
                <a:latin typeface="Arial" panose="020B0604020202020204" pitchFamily="34" charset="0"/>
                <a:cs typeface="Arial" panose="020B0604020202020204" pitchFamily="34" charset="0"/>
              </a:rPr>
              <a:t>to emerging harm </a:t>
            </a:r>
            <a:br>
              <a:rPr lang="en-US" sz="4400" b="1" dirty="0">
                <a:solidFill>
                  <a:schemeClr val="tx1">
                    <a:lumMod val="50000"/>
                    <a:lumOff val="50000"/>
                  </a:schemeClr>
                </a:solidFill>
                <a:latin typeface="Arial" panose="020B0604020202020204" pitchFamily="34" charset="0"/>
                <a:cs typeface="Arial" panose="020B0604020202020204" pitchFamily="34" charset="0"/>
              </a:rPr>
            </a:br>
            <a:r>
              <a:rPr lang="en-US" sz="4400" b="1" dirty="0">
                <a:solidFill>
                  <a:schemeClr val="tx1">
                    <a:lumMod val="50000"/>
                    <a:lumOff val="50000"/>
                  </a:schemeClr>
                </a:solidFill>
                <a:latin typeface="Arial" panose="020B0604020202020204" pitchFamily="34" charset="0"/>
                <a:cs typeface="Arial" panose="020B0604020202020204" pitchFamily="34" charset="0"/>
              </a:rPr>
              <a:t>and need</a:t>
            </a:r>
          </a:p>
        </p:txBody>
      </p:sp>
      <p:sp>
        <p:nvSpPr>
          <p:cNvPr id="3" name="Subtitle 2">
            <a:extLst>
              <a:ext uri="{FF2B5EF4-FFF2-40B4-BE49-F238E27FC236}">
                <a16:creationId xmlns:a16="http://schemas.microsoft.com/office/drawing/2014/main" id="{68F2A4BF-8DCF-4A09-55B0-E992204F82CA}"/>
              </a:ext>
            </a:extLst>
          </p:cNvPr>
          <p:cNvSpPr>
            <a:spLocks noGrp="1"/>
          </p:cNvSpPr>
          <p:nvPr>
            <p:ph type="subTitle" idx="1"/>
          </p:nvPr>
        </p:nvSpPr>
        <p:spPr>
          <a:xfrm>
            <a:off x="1538569" y="3899380"/>
            <a:ext cx="3650627" cy="416561"/>
          </a:xfrm>
        </p:spPr>
        <p:txBody>
          <a:bodyPr>
            <a:normAutofit/>
          </a:bodyPr>
          <a:lstStyle/>
          <a:p>
            <a:r>
              <a:rPr lang="en-US" sz="1600" b="1" dirty="0">
                <a:solidFill>
                  <a:srgbClr val="92D050"/>
                </a:solidFill>
                <a:latin typeface="Arial" panose="020B0604020202020204" pitchFamily="34" charset="0"/>
                <a:cs typeface="Arial" panose="020B0604020202020204" pitchFamily="34" charset="0"/>
              </a:rPr>
              <a:t>Strategic Priority 4</a:t>
            </a:r>
          </a:p>
        </p:txBody>
      </p:sp>
      <p:pic>
        <p:nvPicPr>
          <p:cNvPr id="59" name="Picture 58" descr="A picture containing text, businesscard, accessory, envelope&#10;&#10;Description automatically generated">
            <a:extLst>
              <a:ext uri="{FF2B5EF4-FFF2-40B4-BE49-F238E27FC236}">
                <a16:creationId xmlns:a16="http://schemas.microsoft.com/office/drawing/2014/main" id="{A880FFD0-903A-6A7E-AA2A-4E0EF39A59A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36162" y="4445658"/>
            <a:ext cx="1455442" cy="1881933"/>
          </a:xfrm>
          <a:prstGeom prst="rect">
            <a:avLst/>
          </a:prstGeom>
          <a:solidFill>
            <a:schemeClr val="bg1">
              <a:lumMod val="85000"/>
            </a:schemeClr>
          </a:solidFill>
          <a:ln>
            <a:solidFill>
              <a:schemeClr val="tx1"/>
            </a:solidFill>
          </a:ln>
        </p:spPr>
      </p:pic>
    </p:spTree>
    <p:extLst>
      <p:ext uri="{BB962C8B-B14F-4D97-AF65-F5344CB8AC3E}">
        <p14:creationId xmlns:p14="http://schemas.microsoft.com/office/powerpoint/2010/main" val="856380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50F2935E-1C77-974B-A5AC-67E6135F774C}"/>
              </a:ext>
            </a:extLst>
          </p:cNvPr>
          <p:cNvSpPr/>
          <p:nvPr/>
        </p:nvSpPr>
        <p:spPr>
          <a:xfrm>
            <a:off x="0" y="0"/>
            <a:ext cx="12192000" cy="132937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EB6249B3-8C5D-714D-8099-0FC97B6D3C2D}"/>
              </a:ext>
            </a:extLst>
          </p:cNvPr>
          <p:cNvSpPr txBox="1"/>
          <p:nvPr/>
        </p:nvSpPr>
        <p:spPr>
          <a:xfrm>
            <a:off x="458866" y="364813"/>
            <a:ext cx="782209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What does scientific literature tell us?</a:t>
            </a:r>
          </a:p>
        </p:txBody>
      </p:sp>
      <p:sp>
        <p:nvSpPr>
          <p:cNvPr id="29" name="Text Placeholder 3">
            <a:extLst>
              <a:ext uri="{FF2B5EF4-FFF2-40B4-BE49-F238E27FC236}">
                <a16:creationId xmlns:a16="http://schemas.microsoft.com/office/drawing/2014/main" id="{0AEEA8EC-B910-F044-95D5-7599E994F662}"/>
              </a:ext>
            </a:extLst>
          </p:cNvPr>
          <p:cNvSpPr txBox="1">
            <a:spLocks/>
          </p:cNvSpPr>
          <p:nvPr/>
        </p:nvSpPr>
        <p:spPr>
          <a:xfrm>
            <a:off x="351022" y="1624957"/>
            <a:ext cx="11212221" cy="50356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Many benefits of collaboration (e.g., Macao - university and gaming provider partnership)</a:t>
            </a:r>
          </a:p>
          <a:p>
            <a:pPr marL="228600" marR="0" lvl="0" indent="-228600" algn="l" defTabSz="914400" rtl="0" eaLnBrk="1" fontAlgn="auto" latinLnBrk="0" hangingPunct="1">
              <a:lnSpc>
                <a:spcPct val="150000"/>
              </a:lnSpc>
              <a:spcBef>
                <a:spcPts val="30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Knowledge Translation (KT) is about bridging gap between research + practice</a:t>
            </a:r>
            <a:b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AU" sz="1400" b="0" i="1" u="none" strike="noStrike" kern="1200" cap="none" spc="0" normalizeH="0" baseline="0" noProof="0" dirty="0">
                <a:ln>
                  <a:noFill/>
                </a:ln>
                <a:solidFill>
                  <a:srgbClr val="0432FF"/>
                </a:solidFill>
                <a:effectLst/>
                <a:uLnTx/>
                <a:uFillTx/>
                <a:latin typeface="Arial" panose="020B0604020202020204" pitchFamily="34" charset="0"/>
                <a:ea typeface="+mn-ea"/>
                <a:cs typeface="Arial" panose="020B0604020202020204" pitchFamily="34" charset="0"/>
              </a:rPr>
              <a:t>‘Getting the right information, to the right people, at the right time, and in a format they can use, so as to influence decision making’</a:t>
            </a:r>
          </a:p>
          <a:p>
            <a:pPr marL="457200" marR="0" lvl="1" indent="0" algn="l" defTabSz="914400" rtl="0" eaLnBrk="1" fontAlgn="auto" latinLnBrk="0" hangingPunct="1">
              <a:lnSpc>
                <a:spcPct val="150000"/>
              </a:lnSpc>
              <a:spcBef>
                <a:spcPts val="300"/>
              </a:spcBef>
              <a:spcAft>
                <a:spcPts val="0"/>
              </a:spcAft>
              <a:buClrTx/>
              <a:buSzTx/>
              <a:buFont typeface="Arial" panose="020B0604020202020204" pitchFamily="34" charset="0"/>
              <a:buNone/>
              <a:tabLst/>
              <a:defRPr/>
            </a:pPr>
            <a:r>
              <a:rPr kumimoji="0" lang="en-AU"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KT is about: (Mackay et al, 2015)</a:t>
            </a:r>
          </a:p>
          <a:p>
            <a:pPr marL="685800" marR="0" lvl="1" indent="-228600" algn="l" defTabSz="914400" rtl="0" eaLnBrk="1" fontAlgn="auto" latinLnBrk="0" hangingPunct="1">
              <a:lnSpc>
                <a:spcPct val="150000"/>
              </a:lnSpc>
              <a:spcBef>
                <a:spcPts val="300"/>
              </a:spcBef>
              <a:spcAft>
                <a:spcPts val="0"/>
              </a:spcAft>
              <a:buClrTx/>
              <a:buSzTx/>
              <a:buFont typeface="Arial" panose="020B0604020202020204" pitchFamily="34" charset="0"/>
              <a:buChar char="•"/>
              <a:tabLst/>
              <a:defRPr/>
            </a:pPr>
            <a:r>
              <a:rPr kumimoji="0" lang="en-AU"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Consensus around best practices in reducing risk and treating problem gamblers</a:t>
            </a:r>
          </a:p>
          <a:p>
            <a:pPr marL="685800" marR="0" lvl="1" indent="-228600" algn="l" defTabSz="914400" rtl="0" eaLnBrk="1" fontAlgn="auto" latinLnBrk="0" hangingPunct="1">
              <a:lnSpc>
                <a:spcPct val="150000"/>
              </a:lnSpc>
              <a:spcBef>
                <a:spcPts val="300"/>
              </a:spcBef>
              <a:spcAft>
                <a:spcPts val="0"/>
              </a:spcAft>
              <a:buClrTx/>
              <a:buSzTx/>
              <a:buFont typeface="Arial" panose="020B0604020202020204" pitchFamily="34" charset="0"/>
              <a:buChar char="•"/>
              <a:tabLst/>
              <a:defRPr/>
            </a:pPr>
            <a:r>
              <a:rPr kumimoji="0" lang="en-AU"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Application of information from related fields (e.g. addiction)</a:t>
            </a:r>
          </a:p>
          <a:p>
            <a:pPr marL="685800" marR="0" lvl="1" indent="-228600" algn="l" defTabSz="914400" rtl="0" eaLnBrk="1" fontAlgn="auto" latinLnBrk="0" hangingPunct="1">
              <a:lnSpc>
                <a:spcPct val="150000"/>
              </a:lnSpc>
              <a:spcBef>
                <a:spcPts val="300"/>
              </a:spcBef>
              <a:spcAft>
                <a:spcPts val="0"/>
              </a:spcAft>
              <a:buClrTx/>
              <a:buSzTx/>
              <a:buFont typeface="Arial" panose="020B0604020202020204" pitchFamily="34" charset="0"/>
              <a:buChar char="•"/>
              <a:tabLst/>
              <a:defRPr/>
            </a:pPr>
            <a:r>
              <a:rPr kumimoji="0" lang="en-AU"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Collaboration or co-design with end users (e.g. at risk gamblers)</a:t>
            </a:r>
          </a:p>
          <a:p>
            <a:pPr marL="685800" marR="0" lvl="1" indent="-228600" algn="l" defTabSz="914400" rtl="0" eaLnBrk="1" fontAlgn="auto" latinLnBrk="0" hangingPunct="1">
              <a:lnSpc>
                <a:spcPct val="150000"/>
              </a:lnSpc>
              <a:spcBef>
                <a:spcPts val="300"/>
              </a:spcBef>
              <a:spcAft>
                <a:spcPts val="0"/>
              </a:spcAft>
              <a:buClrTx/>
              <a:buSzTx/>
              <a:buFont typeface="Arial" panose="020B0604020202020204" pitchFamily="34" charset="0"/>
              <a:buChar char="•"/>
              <a:tabLst/>
              <a:defRPr/>
            </a:pPr>
            <a:r>
              <a:rPr kumimoji="0" lang="en-AU"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the development of tools and initiatives to promote responsible gambling</a:t>
            </a:r>
          </a:p>
          <a:p>
            <a:pPr marL="228600" marR="0" lvl="0" indent="-228600" algn="l" defTabSz="914400" rtl="0" eaLnBrk="1" fontAlgn="auto" latinLnBrk="0" hangingPunct="1">
              <a:lnSpc>
                <a:spcPct val="150000"/>
              </a:lnSpc>
              <a:spcBef>
                <a:spcPts val="30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Regulators can benefit from information on gambling research </a:t>
            </a:r>
            <a:b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(e.g., EGM note acceptors, cashless gaming trials, Prohibited Features Register in NSW etc.)</a:t>
            </a:r>
          </a:p>
          <a:p>
            <a:pPr>
              <a:lnSpc>
                <a:spcPct val="150000"/>
              </a:lnSpc>
              <a:spcBef>
                <a:spcPts val="300"/>
              </a:spcBef>
            </a:pPr>
            <a: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Highlights the potential for industry-OPG-regulator-GHS collaboration</a:t>
            </a:r>
          </a:p>
          <a:p>
            <a:pPr marL="228600" marR="0" lvl="0" indent="-228600" algn="l" defTabSz="914400" rtl="0" eaLnBrk="1" fontAlgn="auto" latinLnBrk="0" hangingPunct="1">
              <a:lnSpc>
                <a:spcPct val="150000"/>
              </a:lnSpc>
              <a:spcBef>
                <a:spcPts val="300"/>
              </a:spcBef>
              <a:spcAft>
                <a:spcPts val="0"/>
              </a:spcAft>
              <a:buClrTx/>
              <a:buSzTx/>
              <a:buFont typeface="Arial" panose="020B0604020202020204" pitchFamily="34" charset="0"/>
              <a:buChar char="•"/>
              <a:tabLst/>
              <a:defRPr/>
            </a:pPr>
            <a:r>
              <a:rPr lang="en-AU" sz="1800" dirty="0">
                <a:solidFill>
                  <a:prstClr val="black"/>
                </a:solidFill>
                <a:latin typeface="Arial" panose="020B0604020202020204" pitchFamily="34" charset="0"/>
                <a:cs typeface="Arial" panose="020B0604020202020204" pitchFamily="34" charset="0"/>
              </a:rPr>
              <a:t>Also potential for improved translation of research to South Australian GHS (including clinical practice)</a:t>
            </a:r>
            <a:endPar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50000"/>
              </a:lnSpc>
              <a:spcBef>
                <a:spcPts val="300"/>
              </a:spcBef>
              <a:spcAft>
                <a:spcPts val="0"/>
              </a:spcAft>
              <a:buClrTx/>
              <a:buSzTx/>
              <a:buFont typeface="Arial" panose="020B0604020202020204" pitchFamily="34" charset="0"/>
              <a:buChar char="•"/>
              <a:tabLst/>
              <a:defRPr/>
            </a:pPr>
            <a:endParaRPr kumimoji="0" lang="en-AU"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45464C71-471E-1C4B-A2E7-6463A4B75C52}"/>
              </a:ext>
            </a:extLst>
          </p:cNvPr>
          <p:cNvSpPr txBox="1"/>
          <p:nvPr/>
        </p:nvSpPr>
        <p:spPr>
          <a:xfrm>
            <a:off x="11607580" y="6488668"/>
            <a:ext cx="466795" cy="369332"/>
          </a:xfrm>
          <a:prstGeom prst="rect">
            <a:avLst/>
          </a:prstGeom>
          <a:solidFill>
            <a:schemeClr val="tx1">
              <a:lumMod val="50000"/>
              <a:lumOff val="50000"/>
            </a:schemeClr>
          </a:solidFill>
          <a:ln>
            <a:no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0E2A6B-A809-4840-BF14-8648BC0BDF87}" type="slidenum">
              <a:rPr kumimoji="0" lang="id-ID" sz="1800" b="1" i="0" u="none" strike="noStrike" kern="1200" cap="none" spc="0" normalizeH="0" baseline="0" noProof="0" smtClean="0">
                <a:ln>
                  <a:noFill/>
                </a:ln>
                <a:solidFill>
                  <a:prstClr val="white"/>
                </a:solidFill>
                <a:effectLst/>
                <a:uLnTx/>
                <a:uFillTx/>
                <a:latin typeface="Lato" panose="020F0502020204030203"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lang="id-ID" sz="1800" b="0" i="0" u="none" strike="noStrike" kern="1200" cap="none" spc="0" normalizeH="0" baseline="0" noProof="0" dirty="0">
              <a:ln>
                <a:noFill/>
              </a:ln>
              <a:solidFill>
                <a:prstClr val="white"/>
              </a:solidFill>
              <a:effectLst/>
              <a:uLnTx/>
              <a:uFillTx/>
              <a:latin typeface="Lato" panose="020F0502020204030203" pitchFamily="34" charset="0"/>
              <a:ea typeface="+mn-ea"/>
              <a:cs typeface="+mn-cs"/>
            </a:endParaRPr>
          </a:p>
        </p:txBody>
      </p:sp>
    </p:spTree>
    <p:extLst>
      <p:ext uri="{BB962C8B-B14F-4D97-AF65-F5344CB8AC3E}">
        <p14:creationId xmlns:p14="http://schemas.microsoft.com/office/powerpoint/2010/main" val="228157837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A6F2E0-20D4-EE1A-D5A6-8AAD38F1580B}"/>
              </a:ext>
            </a:extLst>
          </p:cNvPr>
          <p:cNvSpPr/>
          <p:nvPr/>
        </p:nvSpPr>
        <p:spPr>
          <a:xfrm>
            <a:off x="0" y="1"/>
            <a:ext cx="12192000" cy="58094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AU"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Strategic Priority: </a:t>
            </a:r>
            <a:r>
              <a:rPr kumimoji="0" lang="en-AU"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 agile system equipped to identify, prevent and respond to emerging harm and need</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5C4685E4-FFEE-C2BB-4BA6-9C190C9EAB4E}"/>
              </a:ext>
            </a:extLst>
          </p:cNvPr>
          <p:cNvSpPr txBox="1"/>
          <p:nvPr/>
        </p:nvSpPr>
        <p:spPr>
          <a:xfrm>
            <a:off x="321275" y="1581365"/>
            <a:ext cx="3871569" cy="600164"/>
          </a:xfrm>
          <a:prstGeom prst="rect">
            <a:avLst/>
          </a:prstGeom>
          <a:noFill/>
          <a:ln>
            <a:solidFill>
              <a:schemeClr val="tx1"/>
            </a:solidFill>
            <a:prstDash val="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KPI1. Quality and outcomes of work of OPG to partner with the (A) regulator, (B) help services and (C) industry to prevent and reduce gambling harm.</a:t>
            </a:r>
          </a:p>
        </p:txBody>
      </p:sp>
      <p:sp>
        <p:nvSpPr>
          <p:cNvPr id="8" name="TextBox 7">
            <a:extLst>
              <a:ext uri="{FF2B5EF4-FFF2-40B4-BE49-F238E27FC236}">
                <a16:creationId xmlns:a16="http://schemas.microsoft.com/office/drawing/2014/main" id="{4B0E99E3-BD3E-2736-55AC-E5448FABC418}"/>
              </a:ext>
            </a:extLst>
          </p:cNvPr>
          <p:cNvSpPr txBox="1"/>
          <p:nvPr/>
        </p:nvSpPr>
        <p:spPr>
          <a:xfrm>
            <a:off x="5087907" y="1584260"/>
            <a:ext cx="5520505" cy="276999"/>
          </a:xfrm>
          <a:prstGeom prst="rect">
            <a:avLst/>
          </a:prstGeom>
          <a:solidFill>
            <a:schemeClr val="accent3">
              <a:lumMod val="20000"/>
              <a:lumOff val="80000"/>
            </a:schemeClr>
          </a:solid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quality of relationship with stakeholders </a:t>
            </a:r>
          </a:p>
        </p:txBody>
      </p:sp>
      <p:sp>
        <p:nvSpPr>
          <p:cNvPr id="17" name="TextBox 16">
            <a:extLst>
              <a:ext uri="{FF2B5EF4-FFF2-40B4-BE49-F238E27FC236}">
                <a16:creationId xmlns:a16="http://schemas.microsoft.com/office/drawing/2014/main" id="{9C2D407C-0F70-848C-A985-93DE6D098639}"/>
              </a:ext>
            </a:extLst>
          </p:cNvPr>
          <p:cNvSpPr txBox="1"/>
          <p:nvPr/>
        </p:nvSpPr>
        <p:spPr>
          <a:xfrm>
            <a:off x="0" y="586907"/>
            <a:ext cx="12192000" cy="523220"/>
          </a:xfrm>
          <a:prstGeom prst="rect">
            <a:avLst/>
          </a:prstGeom>
          <a:solidFill>
            <a:schemeClr val="accent6"/>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Key Result Area 1 -</a:t>
            </a:r>
            <a:r>
              <a:rPr kumimoji="0" lang="en-AU"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Quality and outcomes of work undertaken by OPG with key stakeholders to foster a collaborative and agile approach to harm-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minimisation in South Australia.</a:t>
            </a:r>
          </a:p>
        </p:txBody>
      </p:sp>
      <p:sp>
        <p:nvSpPr>
          <p:cNvPr id="19" name="TextBox 18">
            <a:extLst>
              <a:ext uri="{FF2B5EF4-FFF2-40B4-BE49-F238E27FC236}">
                <a16:creationId xmlns:a16="http://schemas.microsoft.com/office/drawing/2014/main" id="{ADFE324D-0608-4E47-53EC-8ACF2D499192}"/>
              </a:ext>
            </a:extLst>
          </p:cNvPr>
          <p:cNvSpPr txBox="1"/>
          <p:nvPr/>
        </p:nvSpPr>
        <p:spPr>
          <a:xfrm>
            <a:off x="321274" y="4205525"/>
            <a:ext cx="3871569" cy="769441"/>
          </a:xfrm>
          <a:prstGeom prst="rect">
            <a:avLst/>
          </a:prstGeom>
          <a:noFill/>
          <a:ln>
            <a:solidFill>
              <a:schemeClr val="tx1"/>
            </a:solidFill>
            <a:prstDash val="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KPI 2. Commissioning of and completion of research projects against priority topics to improve gambling harm-minimisation in South Australia and inform GRF-funded activities and state-wide policy.</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7051F767-AE75-937E-9A24-6A4DACC47451}"/>
              </a:ext>
            </a:extLst>
          </p:cNvPr>
          <p:cNvSpPr txBox="1"/>
          <p:nvPr/>
        </p:nvSpPr>
        <p:spPr>
          <a:xfrm>
            <a:off x="5081591" y="3429000"/>
            <a:ext cx="5520505" cy="461665"/>
          </a:xfrm>
          <a:prstGeom prst="rect">
            <a:avLst/>
          </a:prstGeom>
          <a:solidFill>
            <a:schemeClr val="accent3">
              <a:lumMod val="20000"/>
              <a:lumOff val="80000"/>
            </a:schemeClr>
          </a:solidFill>
        </p:spPr>
        <p:txBody>
          <a:bodyPr wrap="square" rtlCol="0">
            <a:spAutoFit/>
          </a:bodyPr>
          <a:lstStyle>
            <a:defPPr>
              <a:defRPr lang="en-US"/>
            </a:defPPr>
            <a:lvl1pPr>
              <a:defRPr sz="1200" b="1"/>
            </a:lvl1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fact sheets from research reports are published on the OPG website and describe practical applications of findings for a South Australian context</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7" name="TextBox 46">
            <a:extLst>
              <a:ext uri="{FF2B5EF4-FFF2-40B4-BE49-F238E27FC236}">
                <a16:creationId xmlns:a16="http://schemas.microsoft.com/office/drawing/2014/main" id="{D6BC4765-4903-BB12-44E4-CE83323E40D3}"/>
              </a:ext>
            </a:extLst>
          </p:cNvPr>
          <p:cNvSpPr txBox="1"/>
          <p:nvPr/>
        </p:nvSpPr>
        <p:spPr>
          <a:xfrm>
            <a:off x="-28790" y="2945860"/>
            <a:ext cx="12220790" cy="307777"/>
          </a:xfrm>
          <a:prstGeom prst="rect">
            <a:avLst/>
          </a:prstGeom>
          <a:solidFill>
            <a:schemeClr val="accent6"/>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Key Result Area 2 -</a:t>
            </a:r>
            <a:r>
              <a:rPr kumimoji="0" lang="en-AU"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Commissioning, funding and dissemination of applied research to inform gambling harm-minimisation.</a:t>
            </a:r>
          </a:p>
        </p:txBody>
      </p:sp>
      <p:sp>
        <p:nvSpPr>
          <p:cNvPr id="53" name="TextBox 52">
            <a:extLst>
              <a:ext uri="{FF2B5EF4-FFF2-40B4-BE49-F238E27FC236}">
                <a16:creationId xmlns:a16="http://schemas.microsoft.com/office/drawing/2014/main" id="{8D9A1162-AC40-FBBD-9494-29DD59E854AD}"/>
              </a:ext>
            </a:extLst>
          </p:cNvPr>
          <p:cNvSpPr txBox="1"/>
          <p:nvPr/>
        </p:nvSpPr>
        <p:spPr>
          <a:xfrm>
            <a:off x="6244815" y="1200324"/>
            <a:ext cx="305083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rPr>
              <a:t>Key Performance Measures (KPMs)</a:t>
            </a:r>
          </a:p>
        </p:txBody>
      </p:sp>
      <p:sp>
        <p:nvSpPr>
          <p:cNvPr id="54" name="TextBox 53">
            <a:extLst>
              <a:ext uri="{FF2B5EF4-FFF2-40B4-BE49-F238E27FC236}">
                <a16:creationId xmlns:a16="http://schemas.microsoft.com/office/drawing/2014/main" id="{411205C4-0750-F25B-466C-92CC98EC9BEC}"/>
              </a:ext>
            </a:extLst>
          </p:cNvPr>
          <p:cNvSpPr txBox="1"/>
          <p:nvPr/>
        </p:nvSpPr>
        <p:spPr>
          <a:xfrm>
            <a:off x="587763" y="1224231"/>
            <a:ext cx="299152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rPr>
              <a:t>Key Performance Indicators (KPIs)</a:t>
            </a:r>
          </a:p>
        </p:txBody>
      </p:sp>
      <p:sp>
        <p:nvSpPr>
          <p:cNvPr id="55" name="TextBox 54">
            <a:extLst>
              <a:ext uri="{FF2B5EF4-FFF2-40B4-BE49-F238E27FC236}">
                <a16:creationId xmlns:a16="http://schemas.microsoft.com/office/drawing/2014/main" id="{18456C75-B2EC-B0C2-AFD9-C5B1EE7A8416}"/>
              </a:ext>
            </a:extLst>
          </p:cNvPr>
          <p:cNvSpPr txBox="1"/>
          <p:nvPr/>
        </p:nvSpPr>
        <p:spPr>
          <a:xfrm>
            <a:off x="11033723" y="1189071"/>
            <a:ext cx="87075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rPr>
              <a:t>Methods</a:t>
            </a:r>
          </a:p>
        </p:txBody>
      </p:sp>
      <p:sp>
        <p:nvSpPr>
          <p:cNvPr id="66" name="TextBox 65">
            <a:extLst>
              <a:ext uri="{FF2B5EF4-FFF2-40B4-BE49-F238E27FC236}">
                <a16:creationId xmlns:a16="http://schemas.microsoft.com/office/drawing/2014/main" id="{A03EA82B-8D96-F6E5-8BCD-B4C40E417C6D}"/>
              </a:ext>
            </a:extLst>
          </p:cNvPr>
          <p:cNvSpPr txBox="1"/>
          <p:nvPr/>
        </p:nvSpPr>
        <p:spPr>
          <a:xfrm>
            <a:off x="11050597" y="1634650"/>
            <a:ext cx="80663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Business</a:t>
            </a:r>
            <a:b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metrics</a:t>
            </a:r>
          </a:p>
        </p:txBody>
      </p:sp>
      <p:pic>
        <p:nvPicPr>
          <p:cNvPr id="67" name="Graphic 66" descr="Clipboard outline">
            <a:extLst>
              <a:ext uri="{FF2B5EF4-FFF2-40B4-BE49-F238E27FC236}">
                <a16:creationId xmlns:a16="http://schemas.microsoft.com/office/drawing/2014/main" id="{360670B2-3342-F289-B4BB-982649F5C9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84370" y="3644551"/>
            <a:ext cx="539088" cy="539088"/>
          </a:xfrm>
          <a:prstGeom prst="rect">
            <a:avLst/>
          </a:prstGeom>
        </p:spPr>
      </p:pic>
      <p:sp>
        <p:nvSpPr>
          <p:cNvPr id="68" name="TextBox 67">
            <a:extLst>
              <a:ext uri="{FF2B5EF4-FFF2-40B4-BE49-F238E27FC236}">
                <a16:creationId xmlns:a16="http://schemas.microsoft.com/office/drawing/2014/main" id="{35C545B8-B619-8B4E-959B-863B2021CE14}"/>
              </a:ext>
            </a:extLst>
          </p:cNvPr>
          <p:cNvSpPr txBox="1"/>
          <p:nvPr/>
        </p:nvSpPr>
        <p:spPr>
          <a:xfrm>
            <a:off x="11122733" y="4158619"/>
            <a:ext cx="66236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Survey</a:t>
            </a:r>
          </a:p>
        </p:txBody>
      </p:sp>
      <p:sp>
        <p:nvSpPr>
          <p:cNvPr id="3" name="TextBox 2">
            <a:extLst>
              <a:ext uri="{FF2B5EF4-FFF2-40B4-BE49-F238E27FC236}">
                <a16:creationId xmlns:a16="http://schemas.microsoft.com/office/drawing/2014/main" id="{8572A71D-DB59-ECAD-3959-AC14D8F2DD6E}"/>
              </a:ext>
            </a:extLst>
          </p:cNvPr>
          <p:cNvSpPr txBox="1"/>
          <p:nvPr/>
        </p:nvSpPr>
        <p:spPr>
          <a:xfrm>
            <a:off x="5081591" y="4157819"/>
            <a:ext cx="5520505" cy="646331"/>
          </a:xfrm>
          <a:prstGeom prst="rect">
            <a:avLst/>
          </a:prstGeom>
          <a:solidFill>
            <a:schemeClr val="accent3">
              <a:lumMod val="20000"/>
              <a:lumOff val="80000"/>
            </a:schemeClr>
          </a:solidFill>
        </p:spPr>
        <p:txBody>
          <a:bodyPr wrap="square" rtlCol="0">
            <a:spAutoFit/>
          </a:bodyPr>
          <a:lstStyle>
            <a:defPPr>
              <a:defRPr lang="en-US"/>
            </a:defPPr>
            <a:lvl1pPr>
              <a:defRPr sz="1200" b="1"/>
            </a:lvl1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Investment in research aligns to strategic priorities of the investment plan and research can be used to further improve the South Australian gambling </a:t>
            </a:r>
            <a:br>
              <a:rPr kumimoji="0" lang="en-AU"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AU"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harm-minimisation service system.</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99FED721-E131-79E1-6FBB-E5BD2C58688D}"/>
              </a:ext>
            </a:extLst>
          </p:cNvPr>
          <p:cNvSpPr txBox="1"/>
          <p:nvPr/>
        </p:nvSpPr>
        <p:spPr>
          <a:xfrm>
            <a:off x="321274" y="3489592"/>
            <a:ext cx="3871569" cy="600164"/>
          </a:xfrm>
          <a:prstGeom prst="rect">
            <a:avLst/>
          </a:prstGeom>
          <a:noFill/>
          <a:ln>
            <a:solidFill>
              <a:schemeClr val="tx1"/>
            </a:solidFill>
            <a:prstDash val="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KPI1. Quality of knowledge translation and dissemination of GRF funded research findings to inform the practices of key stakeholders in gambling harm-minimisation. </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8F408781-D139-883A-37AC-3BEB68ADB418}"/>
              </a:ext>
            </a:extLst>
          </p:cNvPr>
          <p:cNvSpPr txBox="1"/>
          <p:nvPr/>
        </p:nvSpPr>
        <p:spPr>
          <a:xfrm>
            <a:off x="5087907" y="1942606"/>
            <a:ext cx="5520505" cy="276999"/>
          </a:xfrm>
          <a:prstGeom prst="rect">
            <a:avLst/>
          </a:prstGeom>
          <a:solidFill>
            <a:schemeClr val="accent3">
              <a:lumMod val="20000"/>
              <a:lumOff val="80000"/>
            </a:schemeClr>
          </a:solid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effectiveness of work and collaboration with stakeholders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3" name="Graphic 12" descr="Clipboard Badge outline">
            <a:extLst>
              <a:ext uri="{FF2B5EF4-FFF2-40B4-BE49-F238E27FC236}">
                <a16:creationId xmlns:a16="http://schemas.microsoft.com/office/drawing/2014/main" id="{CC17C534-A126-C0B2-A17A-D55BB9E674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48709" y="1588138"/>
            <a:ext cx="572639" cy="572639"/>
          </a:xfrm>
          <a:prstGeom prst="rect">
            <a:avLst/>
          </a:prstGeom>
        </p:spPr>
      </p:pic>
      <p:pic>
        <p:nvPicPr>
          <p:cNvPr id="15" name="Graphic 14" descr="Remote learning language outline">
            <a:extLst>
              <a:ext uri="{FF2B5EF4-FFF2-40B4-BE49-F238E27FC236}">
                <a16:creationId xmlns:a16="http://schemas.microsoft.com/office/drawing/2014/main" id="{CAA3BBDA-7691-BACA-863B-21CBB42CAB4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37663" y="3470880"/>
            <a:ext cx="539088" cy="539088"/>
          </a:xfrm>
          <a:prstGeom prst="rect">
            <a:avLst/>
          </a:prstGeom>
        </p:spPr>
      </p:pic>
      <p:pic>
        <p:nvPicPr>
          <p:cNvPr id="27" name="Graphic 26" descr="Books outline">
            <a:extLst>
              <a:ext uri="{FF2B5EF4-FFF2-40B4-BE49-F238E27FC236}">
                <a16:creationId xmlns:a16="http://schemas.microsoft.com/office/drawing/2014/main" id="{0CE3C1AF-E7D8-44B5-1422-17D849D6D30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18747" y="4302883"/>
            <a:ext cx="539088" cy="539088"/>
          </a:xfrm>
          <a:prstGeom prst="rect">
            <a:avLst/>
          </a:prstGeom>
        </p:spPr>
      </p:pic>
    </p:spTree>
    <p:extLst>
      <p:ext uri="{BB962C8B-B14F-4D97-AF65-F5344CB8AC3E}">
        <p14:creationId xmlns:p14="http://schemas.microsoft.com/office/powerpoint/2010/main" val="357730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50F2935E-1C77-974B-A5AC-67E6135F774C}"/>
              </a:ext>
            </a:extLst>
          </p:cNvPr>
          <p:cNvSpPr/>
          <p:nvPr/>
        </p:nvSpPr>
        <p:spPr>
          <a:xfrm>
            <a:off x="0" y="0"/>
            <a:ext cx="12192000" cy="132937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EB6249B3-8C5D-714D-8099-0FC97B6D3C2D}"/>
              </a:ext>
            </a:extLst>
          </p:cNvPr>
          <p:cNvSpPr txBox="1"/>
          <p:nvPr/>
        </p:nvSpPr>
        <p:spPr>
          <a:xfrm>
            <a:off x="458866" y="364813"/>
            <a:ext cx="782209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Summary</a:t>
            </a:r>
          </a:p>
        </p:txBody>
      </p:sp>
      <p:sp>
        <p:nvSpPr>
          <p:cNvPr id="2" name="Text Placeholder 3">
            <a:extLst>
              <a:ext uri="{FF2B5EF4-FFF2-40B4-BE49-F238E27FC236}">
                <a16:creationId xmlns:a16="http://schemas.microsoft.com/office/drawing/2014/main" id="{7B98FC01-B736-3E5C-882F-40A5DC3D21CA}"/>
              </a:ext>
            </a:extLst>
          </p:cNvPr>
          <p:cNvSpPr txBox="1">
            <a:spLocks/>
          </p:cNvSpPr>
          <p:nvPr/>
        </p:nvSpPr>
        <p:spPr>
          <a:xfrm>
            <a:off x="341083" y="1521741"/>
            <a:ext cx="11212221" cy="50356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500"/>
              </a:spcBef>
              <a:spcAft>
                <a:spcPts val="500"/>
              </a:spcAft>
              <a:buClrTx/>
              <a:buSzTx/>
              <a:buFont typeface="Arial" panose="020B0604020202020204" pitchFamily="34" charset="0"/>
              <a:buChar char="•"/>
              <a:tabLst/>
              <a:defRPr/>
            </a:pPr>
            <a:r>
              <a:rPr kumimoji="0" lang="en-AU"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Measurement</a:t>
            </a:r>
            <a: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is the first step to understanding what’s happening in a service system</a:t>
            </a:r>
          </a:p>
          <a:p>
            <a:pPr marL="228600" marR="0" lvl="0" indent="-228600" algn="l" defTabSz="914400" rtl="0" eaLnBrk="1" fontAlgn="auto" latinLnBrk="0" hangingPunct="1">
              <a:lnSpc>
                <a:spcPct val="100000"/>
              </a:lnSpc>
              <a:spcBef>
                <a:spcPts val="500"/>
              </a:spcBef>
              <a:spcAft>
                <a:spcPts val="500"/>
              </a:spcAft>
              <a:buClrTx/>
              <a:buSzTx/>
              <a:buFont typeface="Arial" panose="020B0604020202020204" pitchFamily="34" charset="0"/>
              <a:buChar char="•"/>
              <a:tabLst/>
              <a:defRPr/>
            </a:pPr>
            <a:r>
              <a:rPr lang="en-AU" sz="1800" dirty="0">
                <a:solidFill>
                  <a:prstClr val="black"/>
                </a:solidFill>
                <a:latin typeface="Arial" panose="020B0604020202020204" pitchFamily="34" charset="0"/>
                <a:cs typeface="Arial" panose="020B0604020202020204" pitchFamily="34" charset="0"/>
              </a:rPr>
              <a:t>This can support strategies to </a:t>
            </a:r>
            <a:r>
              <a:rPr lang="en-AU" sz="1800" b="1" dirty="0">
                <a:solidFill>
                  <a:prstClr val="black"/>
                </a:solidFill>
                <a:latin typeface="Arial" panose="020B0604020202020204" pitchFamily="34" charset="0"/>
                <a:cs typeface="Arial" panose="020B0604020202020204" pitchFamily="34" charset="0"/>
              </a:rPr>
              <a:t>improve service system effectiveness</a:t>
            </a:r>
            <a:endParaRPr kumimoji="0" lang="en-AU"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500"/>
              </a:spcBef>
              <a:spcAft>
                <a:spcPts val="500"/>
              </a:spcAft>
              <a:buClrTx/>
              <a:buSzTx/>
              <a:buFont typeface="Arial" panose="020B0604020202020204" pitchFamily="34" charset="0"/>
              <a:buChar char="•"/>
              <a:tabLst/>
              <a:defRPr/>
            </a:pPr>
            <a:r>
              <a:rPr lang="en-AU" sz="1800" dirty="0">
                <a:solidFill>
                  <a:prstClr val="black"/>
                </a:solidFill>
                <a:latin typeface="Arial" panose="020B0604020202020204" pitchFamily="34" charset="0"/>
                <a:cs typeface="Arial" panose="020B0604020202020204" pitchFamily="34" charset="0"/>
              </a:rPr>
              <a:t>The Monitoring &amp; Evaluation Framework provides a basis for monitoring and understanding</a:t>
            </a:r>
            <a:br>
              <a:rPr lang="en-AU" sz="1800" dirty="0">
                <a:solidFill>
                  <a:prstClr val="black"/>
                </a:solidFill>
                <a:latin typeface="Arial" panose="020B0604020202020204" pitchFamily="34" charset="0"/>
                <a:cs typeface="Arial" panose="020B0604020202020204" pitchFamily="34" charset="0"/>
              </a:rPr>
            </a:br>
            <a:r>
              <a:rPr lang="en-AU" sz="1800" dirty="0">
                <a:solidFill>
                  <a:prstClr val="black"/>
                </a:solidFill>
                <a:latin typeface="Arial" panose="020B0604020202020204" pitchFamily="34" charset="0"/>
                <a:cs typeface="Arial" panose="020B0604020202020204" pitchFamily="34" charset="0"/>
              </a:rPr>
              <a:t>what’s happening in the gambling harm-minimisation service system.</a:t>
            </a:r>
          </a:p>
          <a:p>
            <a:pPr marL="228600" marR="0" lvl="0" indent="-228600" algn="l" defTabSz="914400" rtl="0" eaLnBrk="1" fontAlgn="auto" latinLnBrk="0" hangingPunct="1">
              <a:lnSpc>
                <a:spcPct val="100000"/>
              </a:lnSpc>
              <a:spcBef>
                <a:spcPts val="500"/>
              </a:spcBef>
              <a:spcAft>
                <a:spcPts val="50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GHS </a:t>
            </a:r>
            <a:r>
              <a:rPr lang="en-AU" sz="1800" dirty="0">
                <a:solidFill>
                  <a:prstClr val="black"/>
                </a:solidFill>
                <a:latin typeface="Arial" panose="020B0604020202020204" pitchFamily="34" charset="0"/>
                <a:cs typeface="Arial" panose="020B0604020202020204" pitchFamily="34" charset="0"/>
              </a:rPr>
              <a:t>will be </a:t>
            </a:r>
            <a:r>
              <a:rPr lang="en-AU" sz="1800" b="1" dirty="0">
                <a:solidFill>
                  <a:srgbClr val="0070C0"/>
                </a:solidFill>
                <a:latin typeface="Arial" panose="020B0604020202020204" pitchFamily="34" charset="0"/>
                <a:cs typeface="Arial" panose="020B0604020202020204" pitchFamily="34" charset="0"/>
              </a:rPr>
              <a:t>key </a:t>
            </a:r>
            <a:r>
              <a:rPr lang="en-AU" sz="1800" dirty="0">
                <a:solidFill>
                  <a:prstClr val="black"/>
                </a:solidFill>
                <a:latin typeface="Arial" panose="020B0604020202020204" pitchFamily="34" charset="0"/>
                <a:cs typeface="Arial" panose="020B0604020202020204" pitchFamily="34" charset="0"/>
              </a:rPr>
              <a:t>in making this happen!</a:t>
            </a:r>
          </a:p>
          <a:p>
            <a:pPr lvl="1">
              <a:lnSpc>
                <a:spcPct val="100000"/>
              </a:lnSpc>
              <a:spcAft>
                <a:spcPts val="500"/>
              </a:spcAft>
              <a:defRPr/>
            </a:pPr>
            <a:r>
              <a:rPr lang="en-AU" sz="1400" dirty="0">
                <a:solidFill>
                  <a:prstClr val="black"/>
                </a:solidFill>
                <a:latin typeface="Arial" panose="020B0604020202020204" pitchFamily="34" charset="0"/>
                <a:cs typeface="Arial" panose="020B0604020202020204" pitchFamily="34" charset="0"/>
              </a:rPr>
              <a:t>Participating in surveys and interviews</a:t>
            </a:r>
          </a:p>
          <a:p>
            <a:pPr lvl="1">
              <a:lnSpc>
                <a:spcPct val="100000"/>
              </a:lnSpc>
              <a:spcAft>
                <a:spcPts val="500"/>
              </a:spcAft>
              <a:defRPr/>
            </a:pPr>
            <a:r>
              <a:rPr lang="en-AU" sz="1400" dirty="0">
                <a:solidFill>
                  <a:prstClr val="black"/>
                </a:solidFill>
                <a:latin typeface="Arial" panose="020B0604020202020204" pitchFamily="34" charset="0"/>
                <a:cs typeface="Arial" panose="020B0604020202020204" pitchFamily="34" charset="0"/>
              </a:rPr>
              <a:t>Contributing to activities that will support success – </a:t>
            </a:r>
            <a:br>
              <a:rPr lang="en-AU" sz="1400" dirty="0">
                <a:solidFill>
                  <a:prstClr val="black"/>
                </a:solidFill>
                <a:latin typeface="Arial" panose="020B0604020202020204" pitchFamily="34" charset="0"/>
                <a:cs typeface="Arial" panose="020B0604020202020204" pitchFamily="34" charset="0"/>
              </a:rPr>
            </a:br>
            <a:r>
              <a:rPr lang="en-AU" sz="1400" dirty="0">
                <a:solidFill>
                  <a:prstClr val="black"/>
                </a:solidFill>
                <a:latin typeface="Arial" panose="020B0604020202020204" pitchFamily="34" charset="0"/>
                <a:cs typeface="Arial" panose="020B0604020202020204" pitchFamily="34" charset="0"/>
              </a:rPr>
              <a:t>i.e., working with OPG to improve referral pathways, </a:t>
            </a:r>
            <a:br>
              <a:rPr lang="en-AU" sz="1400" dirty="0">
                <a:solidFill>
                  <a:prstClr val="black"/>
                </a:solidFill>
                <a:latin typeface="Arial" panose="020B0604020202020204" pitchFamily="34" charset="0"/>
                <a:cs typeface="Arial" panose="020B0604020202020204" pitchFamily="34" charset="0"/>
              </a:rPr>
            </a:br>
            <a:r>
              <a:rPr lang="en-AU" sz="1400" dirty="0">
                <a:solidFill>
                  <a:prstClr val="black"/>
                </a:solidFill>
                <a:latin typeface="Arial" panose="020B0604020202020204" pitchFamily="34" charset="0"/>
                <a:cs typeface="Arial" panose="020B0604020202020204" pitchFamily="34" charset="0"/>
              </a:rPr>
              <a:t>undertaking early intervention/prevention activities</a:t>
            </a:r>
          </a:p>
          <a:p>
            <a:pPr lvl="1">
              <a:lnSpc>
                <a:spcPct val="100000"/>
              </a:lnSpc>
              <a:spcAft>
                <a:spcPts val="500"/>
              </a:spcAft>
              <a:defRPr/>
            </a:pPr>
            <a:r>
              <a:rPr lang="en-AU" sz="1400" dirty="0">
                <a:solidFill>
                  <a:prstClr val="black"/>
                </a:solidFill>
                <a:latin typeface="Arial" panose="020B0604020202020204" pitchFamily="34" charset="0"/>
                <a:cs typeface="Arial" panose="020B0604020202020204" pitchFamily="34" charset="0"/>
              </a:rPr>
              <a:t>Supporting data collection</a:t>
            </a:r>
          </a:p>
          <a:p>
            <a:pPr lvl="1">
              <a:lnSpc>
                <a:spcPct val="100000"/>
              </a:lnSpc>
              <a:spcAft>
                <a:spcPts val="500"/>
              </a:spcAft>
              <a:defRPr/>
            </a:pPr>
            <a:r>
              <a:rPr lang="en-AU" sz="1400" dirty="0">
                <a:solidFill>
                  <a:prstClr val="black"/>
                </a:solidFill>
                <a:latin typeface="Arial" panose="020B0604020202020204" pitchFamily="34" charset="0"/>
                <a:cs typeface="Arial" panose="020B0604020202020204" pitchFamily="34" charset="0"/>
              </a:rPr>
              <a:t>Reporting on early intervention/</a:t>
            </a:r>
            <a:br>
              <a:rPr lang="en-AU" sz="1400" dirty="0">
                <a:solidFill>
                  <a:prstClr val="black"/>
                </a:solidFill>
                <a:latin typeface="Arial" panose="020B0604020202020204" pitchFamily="34" charset="0"/>
                <a:cs typeface="Arial" panose="020B0604020202020204" pitchFamily="34" charset="0"/>
              </a:rPr>
            </a:br>
            <a:r>
              <a:rPr lang="en-AU" sz="1400" dirty="0">
                <a:solidFill>
                  <a:prstClr val="black"/>
                </a:solidFill>
                <a:latin typeface="Arial" panose="020B0604020202020204" pitchFamily="34" charset="0"/>
                <a:cs typeface="Arial" panose="020B0604020202020204" pitchFamily="34" charset="0"/>
              </a:rPr>
              <a:t>prevention activities at the GHS etc.</a:t>
            </a:r>
          </a:p>
        </p:txBody>
      </p:sp>
      <p:pic>
        <p:nvPicPr>
          <p:cNvPr id="31" name="Picture 30" descr="Chart, bubble chart&#10;&#10;Description automatically generated">
            <a:extLst>
              <a:ext uri="{FF2B5EF4-FFF2-40B4-BE49-F238E27FC236}">
                <a16:creationId xmlns:a16="http://schemas.microsoft.com/office/drawing/2014/main" id="{F0D5205F-4065-DBF7-2CC6-ED81AD43FA9C}"/>
              </a:ext>
            </a:extLst>
          </p:cNvPr>
          <p:cNvPicPr>
            <a:picLocks noChangeAspect="1"/>
          </p:cNvPicPr>
          <p:nvPr/>
        </p:nvPicPr>
        <p:blipFill>
          <a:blip r:embed="rId3"/>
          <a:stretch>
            <a:fillRect/>
          </a:stretch>
        </p:blipFill>
        <p:spPr>
          <a:xfrm>
            <a:off x="5754839" y="3102428"/>
            <a:ext cx="6304799" cy="3549324"/>
          </a:xfrm>
          <a:prstGeom prst="rect">
            <a:avLst/>
          </a:prstGeom>
        </p:spPr>
      </p:pic>
      <p:pic>
        <p:nvPicPr>
          <p:cNvPr id="4" name="Graphic 3" descr="Handshake outline">
            <a:extLst>
              <a:ext uri="{FF2B5EF4-FFF2-40B4-BE49-F238E27FC236}">
                <a16:creationId xmlns:a16="http://schemas.microsoft.com/office/drawing/2014/main" id="{2CE583BA-BBE5-F213-50FF-0F9D1790366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52308" y="3102428"/>
            <a:ext cx="914400" cy="914400"/>
          </a:xfrm>
          <a:prstGeom prst="rect">
            <a:avLst/>
          </a:prstGeom>
        </p:spPr>
      </p:pic>
    </p:spTree>
    <p:extLst>
      <p:ext uri="{BB962C8B-B14F-4D97-AF65-F5344CB8AC3E}">
        <p14:creationId xmlns:p14="http://schemas.microsoft.com/office/powerpoint/2010/main" val="395537431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50F2935E-1C77-974B-A5AC-67E6135F774C}"/>
              </a:ext>
            </a:extLst>
          </p:cNvPr>
          <p:cNvSpPr/>
          <p:nvPr/>
        </p:nvSpPr>
        <p:spPr>
          <a:xfrm>
            <a:off x="0" y="0"/>
            <a:ext cx="12192000" cy="132937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EB6249B3-8C5D-714D-8099-0FC97B6D3C2D}"/>
              </a:ext>
            </a:extLst>
          </p:cNvPr>
          <p:cNvSpPr txBox="1"/>
          <p:nvPr/>
        </p:nvSpPr>
        <p:spPr>
          <a:xfrm>
            <a:off x="458866" y="364813"/>
            <a:ext cx="782209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Overview</a:t>
            </a:r>
          </a:p>
        </p:txBody>
      </p:sp>
      <p:sp>
        <p:nvSpPr>
          <p:cNvPr id="8" name="TextBox 7">
            <a:extLst>
              <a:ext uri="{FF2B5EF4-FFF2-40B4-BE49-F238E27FC236}">
                <a16:creationId xmlns:a16="http://schemas.microsoft.com/office/drawing/2014/main" id="{45464C71-471E-1C4B-A2E7-6463A4B75C52}"/>
              </a:ext>
            </a:extLst>
          </p:cNvPr>
          <p:cNvSpPr txBox="1"/>
          <p:nvPr/>
        </p:nvSpPr>
        <p:spPr>
          <a:xfrm>
            <a:off x="11915693" y="8228016"/>
            <a:ext cx="466795" cy="369332"/>
          </a:xfrm>
          <a:prstGeom prst="rect">
            <a:avLst/>
          </a:prstGeom>
          <a:solidFill>
            <a:schemeClr val="tx1">
              <a:lumMod val="50000"/>
              <a:lumOff val="50000"/>
            </a:schemeClr>
          </a:solidFill>
          <a:ln>
            <a:no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0E2A6B-A809-4840-BF14-8648BC0BDF87}" type="slidenum">
              <a:rPr kumimoji="0" lang="id-ID" sz="1800" b="1" i="0" u="none" strike="noStrike" kern="1200" cap="none" spc="0" normalizeH="0" baseline="0" noProof="0" smtClean="0">
                <a:ln>
                  <a:noFill/>
                </a:ln>
                <a:solidFill>
                  <a:prstClr val="white"/>
                </a:solidFill>
                <a:effectLst/>
                <a:uLnTx/>
                <a:uFillTx/>
                <a:latin typeface="Lato" panose="020F0502020204030203"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a:t>
            </a:fld>
            <a:endParaRPr kumimoji="0" lang="id-ID" sz="1800" b="0" i="0" u="none" strike="noStrike" kern="1200" cap="none" spc="0" normalizeH="0" baseline="0" noProof="0" dirty="0">
              <a:ln>
                <a:noFill/>
              </a:ln>
              <a:solidFill>
                <a:prstClr val="white"/>
              </a:solidFill>
              <a:effectLst/>
              <a:uLnTx/>
              <a:uFillTx/>
              <a:latin typeface="Lato" panose="020F0502020204030203" pitchFamily="34" charset="0"/>
              <a:ea typeface="+mn-ea"/>
              <a:cs typeface="+mn-cs"/>
            </a:endParaRPr>
          </a:p>
        </p:txBody>
      </p:sp>
      <p:sp>
        <p:nvSpPr>
          <p:cNvPr id="21" name="TextBox 20">
            <a:extLst>
              <a:ext uri="{FF2B5EF4-FFF2-40B4-BE49-F238E27FC236}">
                <a16:creationId xmlns:a16="http://schemas.microsoft.com/office/drawing/2014/main" id="{D6671DC2-7F37-9C3F-7494-807B744D1BEC}"/>
              </a:ext>
            </a:extLst>
          </p:cNvPr>
          <p:cNvSpPr txBox="1"/>
          <p:nvPr/>
        </p:nvSpPr>
        <p:spPr>
          <a:xfrm>
            <a:off x="6248257" y="3354836"/>
            <a:ext cx="1513153" cy="738664"/>
          </a:xfrm>
          <a:prstGeom prst="rect">
            <a:avLst/>
          </a:prstGeom>
          <a:solidFill>
            <a:srgbClr val="5B9BD5">
              <a:lumMod val="20000"/>
              <a:lumOff val="80000"/>
            </a:srgbClr>
          </a:solidFill>
          <a:ln>
            <a:solidFill>
              <a:srgbClr val="0070C0"/>
            </a:solidFill>
          </a:ln>
        </p:spPr>
        <p:txBody>
          <a:bodyPr wrap="square" rtlCol="0">
            <a:spAutoFit/>
          </a:bodyPr>
          <a:lstStyle/>
          <a:p>
            <a:pPr algn="ctr">
              <a:defRPr/>
            </a:pPr>
            <a:r>
              <a:rPr lang="en-AU" sz="1400" kern="0" dirty="0">
                <a:solidFill>
                  <a:prstClr val="black"/>
                </a:solidFill>
                <a:latin typeface="Arial" panose="020B0604020202020204" pitchFamily="34" charset="0"/>
                <a:cs typeface="Arial" panose="020B0604020202020204" pitchFamily="34" charset="0"/>
              </a:rPr>
              <a:t>Key Result Areas</a:t>
            </a:r>
            <a:br>
              <a:rPr lang="en-AU" sz="1400" kern="0" dirty="0">
                <a:solidFill>
                  <a:prstClr val="black"/>
                </a:solidFill>
                <a:latin typeface="Arial" panose="020B0604020202020204" pitchFamily="34" charset="0"/>
                <a:cs typeface="Arial" panose="020B0604020202020204" pitchFamily="34" charset="0"/>
              </a:rPr>
            </a:br>
            <a:r>
              <a:rPr lang="en-AU" sz="1400" kern="0" dirty="0">
                <a:solidFill>
                  <a:prstClr val="black"/>
                </a:solidFill>
                <a:latin typeface="Arial" panose="020B0604020202020204" pitchFamily="34" charset="0"/>
                <a:cs typeface="Arial" panose="020B0604020202020204" pitchFamily="34" charset="0"/>
              </a:rPr>
              <a:t>(KRAs)</a:t>
            </a:r>
            <a:endParaRPr lang="en-US" sz="1400" kern="0" dirty="0">
              <a:solidFill>
                <a:prstClr val="black"/>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45FB1C1D-A421-EA5C-4508-9D348029744C}"/>
              </a:ext>
            </a:extLst>
          </p:cNvPr>
          <p:cNvSpPr txBox="1"/>
          <p:nvPr/>
        </p:nvSpPr>
        <p:spPr>
          <a:xfrm>
            <a:off x="8285462" y="3255018"/>
            <a:ext cx="1276250" cy="954107"/>
          </a:xfrm>
          <a:prstGeom prst="rect">
            <a:avLst/>
          </a:prstGeom>
          <a:solidFill>
            <a:srgbClr val="5B9BD5">
              <a:lumMod val="20000"/>
              <a:lumOff val="80000"/>
            </a:srgbClr>
          </a:solidFill>
          <a:ln>
            <a:solidFill>
              <a:srgbClr val="0070C0"/>
            </a:solidFill>
          </a:ln>
        </p:spPr>
        <p:txBody>
          <a:bodyPr wrap="square" rtlCol="0">
            <a:spAutoFit/>
          </a:bodyPr>
          <a:lstStyle/>
          <a:p>
            <a:pPr algn="ctr">
              <a:defRPr/>
            </a:pPr>
            <a:r>
              <a:rPr lang="en-AU" sz="1400" kern="0" dirty="0">
                <a:solidFill>
                  <a:prstClr val="black"/>
                </a:solidFill>
                <a:latin typeface="Arial" panose="020B0604020202020204" pitchFamily="34" charset="0"/>
                <a:cs typeface="Arial" panose="020B0604020202020204" pitchFamily="34" charset="0"/>
              </a:rPr>
              <a:t>Key Performance Indicators (KPIs)</a:t>
            </a:r>
            <a:endParaRPr lang="en-US" sz="1400" kern="0" dirty="0">
              <a:solidFill>
                <a:prstClr val="black"/>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F0E48ED0-F5F0-004E-1BF4-96E026A67720}"/>
              </a:ext>
            </a:extLst>
          </p:cNvPr>
          <p:cNvSpPr txBox="1"/>
          <p:nvPr/>
        </p:nvSpPr>
        <p:spPr>
          <a:xfrm>
            <a:off x="10122931" y="3247113"/>
            <a:ext cx="1276250" cy="954107"/>
          </a:xfrm>
          <a:prstGeom prst="rect">
            <a:avLst/>
          </a:prstGeom>
          <a:solidFill>
            <a:srgbClr val="5B9BD5">
              <a:lumMod val="20000"/>
              <a:lumOff val="80000"/>
            </a:srgbClr>
          </a:solidFill>
          <a:ln>
            <a:solidFill>
              <a:srgbClr val="0070C0"/>
            </a:solidFill>
          </a:ln>
        </p:spPr>
        <p:txBody>
          <a:bodyPr wrap="square" rtlCol="0">
            <a:spAutoFit/>
          </a:bodyPr>
          <a:lstStyle/>
          <a:p>
            <a:pPr algn="ctr">
              <a:defRPr/>
            </a:pPr>
            <a:r>
              <a:rPr lang="en-AU" sz="1400" kern="0" dirty="0">
                <a:solidFill>
                  <a:prstClr val="black"/>
                </a:solidFill>
                <a:latin typeface="Arial" panose="020B0604020202020204" pitchFamily="34" charset="0"/>
                <a:cs typeface="Arial" panose="020B0604020202020204" pitchFamily="34" charset="0"/>
              </a:rPr>
              <a:t>Key Performance Measures (KPMs)</a:t>
            </a:r>
            <a:endParaRPr lang="en-US" sz="1400" kern="0" dirty="0">
              <a:solidFill>
                <a:prstClr val="black"/>
              </a:solidFill>
              <a:latin typeface="Arial" panose="020B0604020202020204" pitchFamily="34" charset="0"/>
              <a:cs typeface="Arial" panose="020B0604020202020204" pitchFamily="34" charset="0"/>
            </a:endParaRPr>
          </a:p>
        </p:txBody>
      </p:sp>
      <p:sp>
        <p:nvSpPr>
          <p:cNvPr id="39" name="Right Arrow 38">
            <a:extLst>
              <a:ext uri="{FF2B5EF4-FFF2-40B4-BE49-F238E27FC236}">
                <a16:creationId xmlns:a16="http://schemas.microsoft.com/office/drawing/2014/main" id="{C5E7BEE4-86C1-2A92-4996-A8429377AA9F}"/>
              </a:ext>
            </a:extLst>
          </p:cNvPr>
          <p:cNvSpPr/>
          <p:nvPr/>
        </p:nvSpPr>
        <p:spPr>
          <a:xfrm>
            <a:off x="5850110" y="3548289"/>
            <a:ext cx="317446" cy="351757"/>
          </a:xfrm>
          <a:prstGeom prst="rightArrow">
            <a:avLst/>
          </a:prstGeom>
          <a:solidFill>
            <a:sysClr val="window" lastClr="FFFFFF">
              <a:lumMod val="65000"/>
            </a:sysClr>
          </a:solidFill>
          <a:ln w="12700" cap="flat" cmpd="sng" algn="ctr">
            <a:noFill/>
            <a:prstDash val="solid"/>
            <a:miter lim="800000"/>
          </a:ln>
          <a:effectLst/>
        </p:spPr>
        <p:txBody>
          <a:bodyPr rtlCol="0" anchor="ctr"/>
          <a:lstStyle/>
          <a:p>
            <a:pPr algn="ctr">
              <a:defRPr/>
            </a:pPr>
            <a:endParaRPr lang="en-US" kern="0">
              <a:solidFill>
                <a:prstClr val="white"/>
              </a:solidFill>
              <a:latin typeface="Lato"/>
            </a:endParaRPr>
          </a:p>
        </p:txBody>
      </p:sp>
      <p:sp>
        <p:nvSpPr>
          <p:cNvPr id="42" name="Right Arrow 41">
            <a:extLst>
              <a:ext uri="{FF2B5EF4-FFF2-40B4-BE49-F238E27FC236}">
                <a16:creationId xmlns:a16="http://schemas.microsoft.com/office/drawing/2014/main" id="{5A2CF346-FA0A-B0A3-6E56-186A5B33CCDD}"/>
              </a:ext>
            </a:extLst>
          </p:cNvPr>
          <p:cNvSpPr/>
          <p:nvPr/>
        </p:nvSpPr>
        <p:spPr>
          <a:xfrm>
            <a:off x="7864713" y="3556194"/>
            <a:ext cx="317446" cy="351757"/>
          </a:xfrm>
          <a:prstGeom prst="rightArrow">
            <a:avLst/>
          </a:prstGeom>
          <a:solidFill>
            <a:sysClr val="window" lastClr="FFFFFF">
              <a:lumMod val="65000"/>
            </a:sysClr>
          </a:solidFill>
          <a:ln w="12700" cap="flat" cmpd="sng" algn="ctr">
            <a:noFill/>
            <a:prstDash val="solid"/>
            <a:miter lim="800000"/>
          </a:ln>
          <a:effectLst/>
        </p:spPr>
        <p:txBody>
          <a:bodyPr rtlCol="0" anchor="ctr"/>
          <a:lstStyle/>
          <a:p>
            <a:pPr algn="ctr">
              <a:defRPr/>
            </a:pPr>
            <a:endParaRPr lang="en-US" kern="0">
              <a:solidFill>
                <a:prstClr val="white"/>
              </a:solidFill>
              <a:latin typeface="Lato"/>
            </a:endParaRPr>
          </a:p>
        </p:txBody>
      </p:sp>
      <p:pic>
        <p:nvPicPr>
          <p:cNvPr id="43" name="Picture 42" descr="A picture containing text, businesscard, accessory, envelope&#10;&#10;Description automatically generated">
            <a:extLst>
              <a:ext uri="{FF2B5EF4-FFF2-40B4-BE49-F238E27FC236}">
                <a16:creationId xmlns:a16="http://schemas.microsoft.com/office/drawing/2014/main" id="{DFF4B819-57A6-9E14-9581-9AFD2763F60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1015" y="3083172"/>
            <a:ext cx="1478818" cy="1912159"/>
          </a:xfrm>
          <a:prstGeom prst="rect">
            <a:avLst/>
          </a:prstGeom>
          <a:solidFill>
            <a:sysClr val="window" lastClr="FFFFFF">
              <a:lumMod val="85000"/>
            </a:sysClr>
          </a:solidFill>
          <a:ln>
            <a:solidFill>
              <a:sysClr val="windowText" lastClr="000000"/>
            </a:solidFill>
          </a:ln>
        </p:spPr>
      </p:pic>
      <p:pic>
        <p:nvPicPr>
          <p:cNvPr id="49" name="Graphic 48" descr="Circles with arrows outline">
            <a:extLst>
              <a:ext uri="{FF2B5EF4-FFF2-40B4-BE49-F238E27FC236}">
                <a16:creationId xmlns:a16="http://schemas.microsoft.com/office/drawing/2014/main" id="{6FC58F53-9302-07A1-86D4-63A45532BB6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366708" y="4269851"/>
            <a:ext cx="1276250" cy="1276250"/>
          </a:xfrm>
          <a:prstGeom prst="rect">
            <a:avLst/>
          </a:prstGeom>
        </p:spPr>
      </p:pic>
      <p:sp>
        <p:nvSpPr>
          <p:cNvPr id="50" name="TextBox 49">
            <a:extLst>
              <a:ext uri="{FF2B5EF4-FFF2-40B4-BE49-F238E27FC236}">
                <a16:creationId xmlns:a16="http://schemas.microsoft.com/office/drawing/2014/main" id="{80642E9E-F9F1-9998-DDC7-20590D7AE8F5}"/>
              </a:ext>
            </a:extLst>
          </p:cNvPr>
          <p:cNvSpPr txBox="1"/>
          <p:nvPr/>
        </p:nvSpPr>
        <p:spPr>
          <a:xfrm>
            <a:off x="6213555" y="3002230"/>
            <a:ext cx="1651158" cy="307777"/>
          </a:xfrm>
          <a:prstGeom prst="rect">
            <a:avLst/>
          </a:prstGeom>
          <a:noFill/>
        </p:spPr>
        <p:txBody>
          <a:bodyPr wrap="none" rtlCol="0">
            <a:spAutoFit/>
          </a:bodyPr>
          <a:lstStyle/>
          <a:p>
            <a:r>
              <a:rPr lang="en-US" sz="1400" b="1" dirty="0">
                <a:solidFill>
                  <a:prstClr val="black"/>
                </a:solidFill>
                <a:latin typeface="Arial" panose="020B0604020202020204" pitchFamily="34" charset="0"/>
                <a:cs typeface="Arial" panose="020B0604020202020204" pitchFamily="34" charset="0"/>
              </a:rPr>
              <a:t>Key Result Areas</a:t>
            </a:r>
          </a:p>
        </p:txBody>
      </p:sp>
      <p:sp>
        <p:nvSpPr>
          <p:cNvPr id="51" name="TextBox 50">
            <a:extLst>
              <a:ext uri="{FF2B5EF4-FFF2-40B4-BE49-F238E27FC236}">
                <a16:creationId xmlns:a16="http://schemas.microsoft.com/office/drawing/2014/main" id="{5FA0C6B6-272B-A41D-6B08-8D65FB3A6C8C}"/>
              </a:ext>
            </a:extLst>
          </p:cNvPr>
          <p:cNvSpPr txBox="1"/>
          <p:nvPr/>
        </p:nvSpPr>
        <p:spPr>
          <a:xfrm>
            <a:off x="8592925" y="2559952"/>
            <a:ext cx="2292615" cy="523220"/>
          </a:xfrm>
          <a:prstGeom prst="rect">
            <a:avLst/>
          </a:prstGeom>
          <a:noFill/>
        </p:spPr>
        <p:txBody>
          <a:bodyPr wrap="none" rtlCol="0">
            <a:spAutoFit/>
          </a:bodyPr>
          <a:lstStyle/>
          <a:p>
            <a:pPr algn="ctr"/>
            <a:r>
              <a:rPr lang="en-US" sz="1400" b="1" dirty="0">
                <a:solidFill>
                  <a:prstClr val="black"/>
                </a:solidFill>
                <a:latin typeface="Arial" panose="020B0604020202020204" pitchFamily="34" charset="0"/>
                <a:cs typeface="Arial" panose="020B0604020202020204" pitchFamily="34" charset="0"/>
              </a:rPr>
              <a:t>Key Performance </a:t>
            </a:r>
            <a:br>
              <a:rPr lang="en-US" sz="1400" b="1" dirty="0">
                <a:solidFill>
                  <a:prstClr val="black"/>
                </a:solidFill>
                <a:latin typeface="Arial" panose="020B0604020202020204" pitchFamily="34" charset="0"/>
                <a:cs typeface="Arial" panose="020B0604020202020204" pitchFamily="34" charset="0"/>
              </a:rPr>
            </a:br>
            <a:r>
              <a:rPr lang="en-US" sz="1400" b="1" dirty="0">
                <a:solidFill>
                  <a:prstClr val="black"/>
                </a:solidFill>
                <a:latin typeface="Arial" panose="020B0604020202020204" pitchFamily="34" charset="0"/>
                <a:cs typeface="Arial" panose="020B0604020202020204" pitchFamily="34" charset="0"/>
              </a:rPr>
              <a:t>Indicators and Measures</a:t>
            </a:r>
          </a:p>
        </p:txBody>
      </p:sp>
      <p:sp>
        <p:nvSpPr>
          <p:cNvPr id="52" name="Rectangle 51">
            <a:extLst>
              <a:ext uri="{FF2B5EF4-FFF2-40B4-BE49-F238E27FC236}">
                <a16:creationId xmlns:a16="http://schemas.microsoft.com/office/drawing/2014/main" id="{86B59AD3-41E1-D755-2362-2A475CA6F8AC}"/>
              </a:ext>
            </a:extLst>
          </p:cNvPr>
          <p:cNvSpPr/>
          <p:nvPr/>
        </p:nvSpPr>
        <p:spPr>
          <a:xfrm>
            <a:off x="2464197" y="3296103"/>
            <a:ext cx="3242368" cy="602199"/>
          </a:xfrm>
          <a:prstGeom prst="rect">
            <a:avLst/>
          </a:prstGeom>
          <a:solidFill>
            <a:srgbClr val="5B9BD5">
              <a:lumMod val="20000"/>
              <a:lumOff val="80000"/>
            </a:srgbClr>
          </a:solidFill>
          <a:ln w="12700" cap="flat" cmpd="sng" algn="ctr">
            <a:solidFill>
              <a:srgbClr val="0070C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People get the right support at the right time</a:t>
            </a:r>
            <a:endPar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D8D0AB18-8B0B-87A0-4103-46FEBE5306BD}"/>
              </a:ext>
            </a:extLst>
          </p:cNvPr>
          <p:cNvSpPr/>
          <p:nvPr/>
        </p:nvSpPr>
        <p:spPr>
          <a:xfrm>
            <a:off x="2464197" y="4030659"/>
            <a:ext cx="3242368" cy="669494"/>
          </a:xfrm>
          <a:prstGeom prst="rect">
            <a:avLst/>
          </a:prstGeom>
          <a:solidFill>
            <a:srgbClr val="5B9BD5">
              <a:lumMod val="20000"/>
              <a:lumOff val="80000"/>
            </a:srgbClr>
          </a:solidFill>
          <a:ln w="12700" cap="flat" cmpd="sng" algn="ctr">
            <a:solidFill>
              <a:srgbClr val="0070C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Preventing and intervening early in gambling harm</a:t>
            </a:r>
            <a:endPar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4" name="Rectangle 53">
            <a:extLst>
              <a:ext uri="{FF2B5EF4-FFF2-40B4-BE49-F238E27FC236}">
                <a16:creationId xmlns:a16="http://schemas.microsoft.com/office/drawing/2014/main" id="{AC30C87F-9139-7EF1-EF43-0CD6946A9F69}"/>
              </a:ext>
            </a:extLst>
          </p:cNvPr>
          <p:cNvSpPr/>
          <p:nvPr/>
        </p:nvSpPr>
        <p:spPr>
          <a:xfrm>
            <a:off x="2483143" y="2628237"/>
            <a:ext cx="3242368" cy="539398"/>
          </a:xfrm>
          <a:prstGeom prst="rect">
            <a:avLst/>
          </a:prstGeom>
          <a:solidFill>
            <a:srgbClr val="5B9BD5">
              <a:lumMod val="20000"/>
              <a:lumOff val="80000"/>
            </a:srgbClr>
          </a:solidFill>
          <a:ln w="12700" cap="flat" cmpd="sng" algn="ctr">
            <a:solidFill>
              <a:srgbClr val="0070C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South Australians recognise gambling harm and know how to help</a:t>
            </a:r>
            <a:endPar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5" name="Rectangle 54">
            <a:extLst>
              <a:ext uri="{FF2B5EF4-FFF2-40B4-BE49-F238E27FC236}">
                <a16:creationId xmlns:a16="http://schemas.microsoft.com/office/drawing/2014/main" id="{9318C018-E2BE-2D43-CAE1-C56B56DAAE9E}"/>
              </a:ext>
            </a:extLst>
          </p:cNvPr>
          <p:cNvSpPr/>
          <p:nvPr/>
        </p:nvSpPr>
        <p:spPr>
          <a:xfrm>
            <a:off x="2464197" y="4849846"/>
            <a:ext cx="3242368" cy="832538"/>
          </a:xfrm>
          <a:prstGeom prst="rect">
            <a:avLst/>
          </a:prstGeom>
          <a:solidFill>
            <a:srgbClr val="5B9BD5">
              <a:lumMod val="20000"/>
              <a:lumOff val="80000"/>
            </a:srgbClr>
          </a:solidFill>
          <a:ln w="12700" cap="flat" cmpd="sng" algn="ctr">
            <a:solidFill>
              <a:srgbClr val="0070C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An agile system equipped to identify, prevent and respond to emerging harm and need</a:t>
            </a:r>
            <a:endPar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8AED7448-0CF6-42F6-EB5F-3601A834DD7D}"/>
              </a:ext>
            </a:extLst>
          </p:cNvPr>
          <p:cNvSpPr txBox="1"/>
          <p:nvPr/>
        </p:nvSpPr>
        <p:spPr>
          <a:xfrm>
            <a:off x="1596367" y="1957665"/>
            <a:ext cx="4908345" cy="523220"/>
          </a:xfrm>
          <a:prstGeom prst="rect">
            <a:avLst/>
          </a:prstGeom>
          <a:noFill/>
        </p:spPr>
        <p:txBody>
          <a:bodyPr wrap="square" rtlCol="0">
            <a:spAutoFit/>
          </a:bodyPr>
          <a:lstStyle/>
          <a:p>
            <a:pPr algn="ctr"/>
            <a:r>
              <a:rPr lang="en-US" sz="1400" b="1" dirty="0">
                <a:solidFill>
                  <a:prstClr val="black"/>
                </a:solidFill>
                <a:latin typeface="Arial" panose="020B0604020202020204" pitchFamily="34" charset="0"/>
                <a:cs typeface="Arial" panose="020B0604020202020204" pitchFamily="34" charset="0"/>
              </a:rPr>
              <a:t>Strategic priorities</a:t>
            </a:r>
            <a:r>
              <a:rPr lang="en-US" sz="1400" dirty="0">
                <a:solidFill>
                  <a:prstClr val="black"/>
                </a:solidFill>
                <a:latin typeface="Arial" panose="020B0604020202020204" pitchFamily="34" charset="0"/>
                <a:cs typeface="Arial" panose="020B0604020202020204" pitchFamily="34" charset="0"/>
              </a:rPr>
              <a:t> of the Minimising Gambling Harm Investment Plan 2021-2026</a:t>
            </a:r>
            <a:endParaRPr lang="en-US" sz="1400" b="1" dirty="0">
              <a:solidFill>
                <a:prstClr val="black"/>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393E4E4F-5068-C2F1-AB88-9BDE1CC584D7}"/>
              </a:ext>
            </a:extLst>
          </p:cNvPr>
          <p:cNvSpPr txBox="1"/>
          <p:nvPr/>
        </p:nvSpPr>
        <p:spPr>
          <a:xfrm>
            <a:off x="7864713" y="4588236"/>
            <a:ext cx="3257622" cy="523220"/>
          </a:xfrm>
          <a:prstGeom prst="rect">
            <a:avLst/>
          </a:prstGeom>
          <a:noFill/>
        </p:spPr>
        <p:txBody>
          <a:bodyPr wrap="square" rtlCol="0">
            <a:spAutoFit/>
          </a:bodyPr>
          <a:lstStyle/>
          <a:p>
            <a:r>
              <a:rPr lang="en-US" sz="1400" b="1" dirty="0">
                <a:solidFill>
                  <a:prstClr val="black"/>
                </a:solidFill>
                <a:latin typeface="Arial" panose="020B0604020202020204" pitchFamily="34" charset="0"/>
                <a:cs typeface="Arial" panose="020B0604020202020204" pitchFamily="34" charset="0"/>
              </a:rPr>
              <a:t>Progress will be monitored annually</a:t>
            </a:r>
            <a:br>
              <a:rPr lang="en-US" sz="1400" b="1" dirty="0">
                <a:solidFill>
                  <a:prstClr val="black"/>
                </a:solidFill>
                <a:latin typeface="Arial" panose="020B0604020202020204" pitchFamily="34" charset="0"/>
                <a:cs typeface="Arial" panose="020B0604020202020204" pitchFamily="34" charset="0"/>
              </a:rPr>
            </a:br>
            <a:r>
              <a:rPr lang="en-US" sz="1400" b="1" dirty="0">
                <a:solidFill>
                  <a:prstClr val="black"/>
                </a:solidFill>
                <a:latin typeface="Arial" panose="020B0604020202020204" pitchFamily="34" charset="0"/>
                <a:cs typeface="Arial" panose="020B0604020202020204" pitchFamily="34" charset="0"/>
              </a:rPr>
              <a:t>with performance targets set</a:t>
            </a:r>
          </a:p>
        </p:txBody>
      </p:sp>
      <p:sp>
        <p:nvSpPr>
          <p:cNvPr id="58" name="TextBox 57">
            <a:extLst>
              <a:ext uri="{FF2B5EF4-FFF2-40B4-BE49-F238E27FC236}">
                <a16:creationId xmlns:a16="http://schemas.microsoft.com/office/drawing/2014/main" id="{6985D743-A66A-39C8-D620-083D5CE18191}"/>
              </a:ext>
            </a:extLst>
          </p:cNvPr>
          <p:cNvSpPr txBox="1"/>
          <p:nvPr/>
        </p:nvSpPr>
        <p:spPr>
          <a:xfrm>
            <a:off x="6504712" y="1975193"/>
            <a:ext cx="4908345" cy="307777"/>
          </a:xfrm>
          <a:prstGeom prst="rect">
            <a:avLst/>
          </a:prstGeom>
          <a:noFill/>
        </p:spPr>
        <p:txBody>
          <a:bodyPr wrap="square" rtlCol="0">
            <a:spAutoFit/>
          </a:bodyPr>
          <a:lstStyle/>
          <a:p>
            <a:pPr algn="ctr"/>
            <a:r>
              <a:rPr lang="en-US" sz="1400" b="1" dirty="0">
                <a:solidFill>
                  <a:prstClr val="black"/>
                </a:solidFill>
                <a:latin typeface="Arial" panose="020B0604020202020204" pitchFamily="34" charset="0"/>
                <a:cs typeface="Arial" panose="020B0604020202020204" pitchFamily="34" charset="0"/>
              </a:rPr>
              <a:t>Approach to Monitoring &amp; Evaluation</a:t>
            </a:r>
          </a:p>
        </p:txBody>
      </p:sp>
      <p:sp>
        <p:nvSpPr>
          <p:cNvPr id="59" name="Right Arrow 58">
            <a:extLst>
              <a:ext uri="{FF2B5EF4-FFF2-40B4-BE49-F238E27FC236}">
                <a16:creationId xmlns:a16="http://schemas.microsoft.com/office/drawing/2014/main" id="{2F3C2188-EA94-D9CC-2239-BF64DD8371B5}"/>
              </a:ext>
            </a:extLst>
          </p:cNvPr>
          <p:cNvSpPr/>
          <p:nvPr/>
        </p:nvSpPr>
        <p:spPr>
          <a:xfrm>
            <a:off x="9657654" y="3556194"/>
            <a:ext cx="317446" cy="351757"/>
          </a:xfrm>
          <a:prstGeom prst="rightArrow">
            <a:avLst/>
          </a:prstGeom>
          <a:solidFill>
            <a:sysClr val="window" lastClr="FFFFFF">
              <a:lumMod val="65000"/>
            </a:sysClr>
          </a:solidFill>
          <a:ln w="12700" cap="flat" cmpd="sng" algn="ctr">
            <a:noFill/>
            <a:prstDash val="solid"/>
            <a:miter lim="800000"/>
          </a:ln>
          <a:effectLst/>
        </p:spPr>
        <p:txBody>
          <a:bodyPr rtlCol="0" anchor="ctr"/>
          <a:lstStyle/>
          <a:p>
            <a:pPr algn="ctr">
              <a:defRPr/>
            </a:pPr>
            <a:endParaRPr lang="en-US" kern="0">
              <a:solidFill>
                <a:prstClr val="white"/>
              </a:solidFill>
              <a:latin typeface="Lato"/>
            </a:endParaRPr>
          </a:p>
        </p:txBody>
      </p:sp>
    </p:spTree>
    <p:extLst>
      <p:ext uri="{BB962C8B-B14F-4D97-AF65-F5344CB8AC3E}">
        <p14:creationId xmlns:p14="http://schemas.microsoft.com/office/powerpoint/2010/main" val="42853653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50F2935E-1C77-974B-A5AC-67E6135F774C}"/>
              </a:ext>
            </a:extLst>
          </p:cNvPr>
          <p:cNvSpPr/>
          <p:nvPr/>
        </p:nvSpPr>
        <p:spPr>
          <a:xfrm>
            <a:off x="0" y="0"/>
            <a:ext cx="12192000" cy="132937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EB6249B3-8C5D-714D-8099-0FC97B6D3C2D}"/>
              </a:ext>
            </a:extLst>
          </p:cNvPr>
          <p:cNvSpPr txBox="1"/>
          <p:nvPr/>
        </p:nvSpPr>
        <p:spPr>
          <a:xfrm>
            <a:off x="341241" y="372299"/>
            <a:ext cx="11733134"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Our approach to design of M&amp;E Framework</a:t>
            </a:r>
          </a:p>
        </p:txBody>
      </p:sp>
      <p:sp>
        <p:nvSpPr>
          <p:cNvPr id="8" name="TextBox 7">
            <a:extLst>
              <a:ext uri="{FF2B5EF4-FFF2-40B4-BE49-F238E27FC236}">
                <a16:creationId xmlns:a16="http://schemas.microsoft.com/office/drawing/2014/main" id="{45464C71-471E-1C4B-A2E7-6463A4B75C52}"/>
              </a:ext>
            </a:extLst>
          </p:cNvPr>
          <p:cNvSpPr txBox="1"/>
          <p:nvPr/>
        </p:nvSpPr>
        <p:spPr>
          <a:xfrm>
            <a:off x="11607580" y="6488668"/>
            <a:ext cx="466795" cy="369332"/>
          </a:xfrm>
          <a:prstGeom prst="rect">
            <a:avLst/>
          </a:prstGeom>
          <a:solidFill>
            <a:schemeClr val="tx1">
              <a:lumMod val="50000"/>
              <a:lumOff val="50000"/>
            </a:schemeClr>
          </a:solidFill>
          <a:ln>
            <a:no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0E2A6B-A809-4840-BF14-8648BC0BDF87}" type="slidenum">
              <a:rPr kumimoji="0" lang="id-ID" sz="1800" b="1" i="0" u="none" strike="noStrike" kern="1200" cap="none" spc="0" normalizeH="0" baseline="0" noProof="0" smtClean="0">
                <a:ln>
                  <a:noFill/>
                </a:ln>
                <a:solidFill>
                  <a:prstClr val="white"/>
                </a:solidFill>
                <a:effectLst/>
                <a:uLnTx/>
                <a:uFillTx/>
                <a:latin typeface="Lato" panose="020F0502020204030203"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0" lang="id-ID" sz="1800" b="0" i="0" u="none" strike="noStrike" kern="1200" cap="none" spc="0" normalizeH="0" baseline="0" noProof="0" dirty="0">
              <a:ln>
                <a:noFill/>
              </a:ln>
              <a:solidFill>
                <a:prstClr val="white"/>
              </a:solidFill>
              <a:effectLst/>
              <a:uLnTx/>
              <a:uFillTx/>
              <a:latin typeface="Lato" panose="020F0502020204030203" pitchFamily="34" charset="0"/>
              <a:ea typeface="+mn-ea"/>
              <a:cs typeface="+mn-cs"/>
            </a:endParaRPr>
          </a:p>
        </p:txBody>
      </p:sp>
      <p:sp>
        <p:nvSpPr>
          <p:cNvPr id="6" name="TextBox 5">
            <a:extLst>
              <a:ext uri="{FF2B5EF4-FFF2-40B4-BE49-F238E27FC236}">
                <a16:creationId xmlns:a16="http://schemas.microsoft.com/office/drawing/2014/main" id="{A2D915F4-2BC3-604A-5F31-7FE7D09A1B5F}"/>
              </a:ext>
            </a:extLst>
          </p:cNvPr>
          <p:cNvSpPr txBox="1"/>
          <p:nvPr/>
        </p:nvSpPr>
        <p:spPr>
          <a:xfrm>
            <a:off x="117311" y="2221386"/>
            <a:ext cx="5938807" cy="4339650"/>
          </a:xfrm>
          <a:prstGeom prst="rect">
            <a:avLst/>
          </a:prstGeom>
          <a:noFill/>
        </p:spPr>
        <p:txBody>
          <a:bodyPr wrap="square" rtlCol="0">
            <a:spAutoFit/>
          </a:bodyPr>
          <a:lstStyle/>
          <a:p>
            <a:pPr marL="342900" lvl="0" indent="-342900">
              <a:buFont typeface="Symbol" pitchFamily="2" charset="2"/>
              <a:buChar char=""/>
            </a:pPr>
            <a:r>
              <a:rPr lang="en-AU" sz="1200" b="1" dirty="0">
                <a:effectLst/>
                <a:latin typeface="Arial" panose="020B0604020202020204" pitchFamily="34" charset="0"/>
                <a:ea typeface="Times New Roman" panose="02020603050405020304" pitchFamily="18" charset="0"/>
              </a:rPr>
              <a:t>Improving awareness </a:t>
            </a:r>
            <a:r>
              <a:rPr lang="en-AU" sz="1200" dirty="0">
                <a:effectLst/>
                <a:latin typeface="Arial" panose="020B0604020202020204" pitchFamily="34" charset="0"/>
                <a:ea typeface="Times New Roman" panose="02020603050405020304" pitchFamily="18" charset="0"/>
              </a:rPr>
              <a:t>– There must be awareness of gambling harm and services and programs to mitigate harm.</a:t>
            </a:r>
            <a:br>
              <a:rPr lang="en-AU" sz="1200" dirty="0">
                <a:effectLst/>
                <a:latin typeface="Arial" panose="020B0604020202020204" pitchFamily="34" charset="0"/>
                <a:ea typeface="Times New Roman" panose="02020603050405020304" pitchFamily="18" charset="0"/>
              </a:rPr>
            </a:br>
            <a:endParaRPr lang="en-AU" sz="12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en-AU" sz="1200" b="1" dirty="0">
                <a:effectLst/>
                <a:latin typeface="Arial" panose="020B0604020202020204" pitchFamily="34" charset="0"/>
                <a:ea typeface="Times New Roman" panose="02020603050405020304" pitchFamily="18" charset="0"/>
              </a:rPr>
              <a:t>Improving knowledge to reduce risk</a:t>
            </a:r>
            <a:r>
              <a:rPr lang="en-AU" sz="1200" dirty="0">
                <a:effectLst/>
                <a:latin typeface="Arial" panose="020B0604020202020204" pitchFamily="34" charset="0"/>
                <a:ea typeface="Times New Roman" panose="02020603050405020304" pitchFamily="18" charset="0"/>
              </a:rPr>
              <a:t> – Individuals, communities and stakeholders must all have knowledge about how to reduce gambling harm and the risk of gambling harm.</a:t>
            </a:r>
            <a:br>
              <a:rPr lang="en-AU" sz="1200" dirty="0">
                <a:effectLst/>
                <a:latin typeface="Arial" panose="020B0604020202020204" pitchFamily="34" charset="0"/>
                <a:ea typeface="Times New Roman" panose="02020603050405020304" pitchFamily="18" charset="0"/>
              </a:rPr>
            </a:br>
            <a:endParaRPr lang="en-AU" sz="12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en-AU" sz="1200" b="1" dirty="0">
                <a:effectLst/>
                <a:latin typeface="Arial" panose="020B0604020202020204" pitchFamily="34" charset="0"/>
                <a:ea typeface="Times New Roman" panose="02020603050405020304" pitchFamily="18" charset="0"/>
              </a:rPr>
              <a:t>Boosting prevention and early intervention </a:t>
            </a:r>
            <a:r>
              <a:rPr lang="en-AU" sz="1200" dirty="0">
                <a:effectLst/>
                <a:latin typeface="Arial" panose="020B0604020202020204" pitchFamily="34" charset="0"/>
                <a:ea typeface="Times New Roman" panose="02020603050405020304" pitchFamily="18" charset="0"/>
              </a:rPr>
              <a:t>– For the Gambling Help service system to be effective, its core activities must incorporate a strong focus on prevention and early intervention of gambling harm. Similarly, industry must also participate in efforts to identify, recognise and minimise gambling harm. </a:t>
            </a:r>
            <a:br>
              <a:rPr lang="en-AU" sz="1200" dirty="0">
                <a:effectLst/>
                <a:latin typeface="Arial" panose="020B0604020202020204" pitchFamily="34" charset="0"/>
                <a:ea typeface="Times New Roman" panose="02020603050405020304" pitchFamily="18" charset="0"/>
              </a:rPr>
            </a:br>
            <a:endParaRPr lang="en-AU" sz="12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en-AU" sz="1200" b="1" dirty="0">
                <a:effectLst/>
                <a:latin typeface="Arial" panose="020B0604020202020204" pitchFamily="34" charset="0"/>
                <a:ea typeface="Times New Roman" panose="02020603050405020304" pitchFamily="18" charset="0"/>
              </a:rPr>
              <a:t>Creating supportive environments</a:t>
            </a:r>
            <a:r>
              <a:rPr lang="en-AU" sz="1200" dirty="0">
                <a:effectLst/>
                <a:latin typeface="Arial" panose="020B0604020202020204" pitchFamily="34" charset="0"/>
                <a:ea typeface="Times New Roman" panose="02020603050405020304" pitchFamily="18" charset="0"/>
              </a:rPr>
              <a:t> – Environments and settings in the community must be identified to encourage stakeholders to work proactively to identify and mitigate gambling harm (e.g., community services must screen for harm, councils must develop effective public health responses to prevent and mitigate harm, regulators must be able to access and use research to ensure that regulation and policy can support harm-minimisation).</a:t>
            </a:r>
            <a:br>
              <a:rPr lang="en-AU" sz="1200" dirty="0">
                <a:effectLst/>
                <a:latin typeface="Arial" panose="020B0604020202020204" pitchFamily="34" charset="0"/>
                <a:ea typeface="Times New Roman" panose="02020603050405020304" pitchFamily="18" charset="0"/>
              </a:rPr>
            </a:br>
            <a:endParaRPr lang="en-AU" sz="12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en-AU" sz="1200" b="1" dirty="0">
                <a:effectLst/>
                <a:latin typeface="Arial" panose="020B0604020202020204" pitchFamily="34" charset="0"/>
                <a:ea typeface="Times New Roman" panose="02020603050405020304" pitchFamily="18" charset="0"/>
              </a:rPr>
              <a:t>Strengthening community action</a:t>
            </a:r>
            <a:r>
              <a:rPr lang="en-AU" sz="1200" dirty="0">
                <a:effectLst/>
                <a:latin typeface="Arial" panose="020B0604020202020204" pitchFamily="34" charset="0"/>
                <a:ea typeface="Times New Roman" panose="02020603050405020304" pitchFamily="18" charset="0"/>
              </a:rPr>
              <a:t> – The community must be sufficiently aware of risks and have sufficient knowledge to enable them to consider the implications of gambling harm and to take appropriate action in their lives, work and leisure activities.</a:t>
            </a:r>
            <a:endParaRPr lang="en-AU" sz="1200" dirty="0">
              <a:effectLst/>
              <a:latin typeface="Times New Roman" panose="02020603050405020304" pitchFamily="18" charset="0"/>
              <a:ea typeface="Times New Roman" panose="02020603050405020304" pitchFamily="18" charset="0"/>
            </a:endParaRPr>
          </a:p>
        </p:txBody>
      </p:sp>
      <p:sp>
        <p:nvSpPr>
          <p:cNvPr id="61" name="TextBox 60">
            <a:extLst>
              <a:ext uri="{FF2B5EF4-FFF2-40B4-BE49-F238E27FC236}">
                <a16:creationId xmlns:a16="http://schemas.microsoft.com/office/drawing/2014/main" id="{FF2F92B6-55C8-C9E6-D207-11DC040AA71F}"/>
              </a:ext>
            </a:extLst>
          </p:cNvPr>
          <p:cNvSpPr txBox="1"/>
          <p:nvPr/>
        </p:nvSpPr>
        <p:spPr>
          <a:xfrm>
            <a:off x="6135883" y="4812226"/>
            <a:ext cx="5540244" cy="1938992"/>
          </a:xfrm>
          <a:prstGeom prst="rect">
            <a:avLst/>
          </a:prstGeom>
          <a:noFill/>
        </p:spPr>
        <p:txBody>
          <a:bodyPr wrap="square" rtlCol="0">
            <a:spAutoFit/>
          </a:bodyPr>
          <a:lstStyle/>
          <a:p>
            <a:pPr marL="342900" lvl="0" indent="-342900">
              <a:buFont typeface="Symbol" pitchFamily="2" charset="2"/>
              <a:buChar char=""/>
            </a:pPr>
            <a:r>
              <a:rPr lang="en-AU" sz="1200" b="1" dirty="0">
                <a:effectLst/>
                <a:latin typeface="Arial" panose="020B0604020202020204" pitchFamily="34" charset="0"/>
                <a:ea typeface="Times New Roman" panose="02020603050405020304" pitchFamily="18" charset="0"/>
              </a:rPr>
              <a:t>Ensuring effective programs</a:t>
            </a:r>
            <a:r>
              <a:rPr lang="en-AU" sz="1200" dirty="0">
                <a:effectLst/>
                <a:latin typeface="Arial" panose="020B0604020202020204" pitchFamily="34" charset="0"/>
                <a:ea typeface="Times New Roman" panose="02020603050405020304" pitchFamily="18" charset="0"/>
              </a:rPr>
              <a:t> – All programs designed and delivered must follow a strong evidence base and be continually evaluated in terms of their effectiveness in mitigating gambling harm. This will lead to continuous improvement of programs and strategies throughout the Investment Plan period - 2021-2026.</a:t>
            </a:r>
            <a:br>
              <a:rPr lang="en-AU" sz="1200" dirty="0">
                <a:effectLst/>
                <a:latin typeface="Arial" panose="020B0604020202020204" pitchFamily="34" charset="0"/>
                <a:ea typeface="Times New Roman" panose="02020603050405020304" pitchFamily="18" charset="0"/>
              </a:rPr>
            </a:br>
            <a:endParaRPr lang="en-AU" sz="12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en-AU" sz="1200" b="1" dirty="0">
                <a:effectLst/>
                <a:latin typeface="Arial" panose="020B0604020202020204" pitchFamily="34" charset="0"/>
                <a:ea typeface="Times New Roman" panose="02020603050405020304" pitchFamily="18" charset="0"/>
              </a:rPr>
              <a:t>Monitoring emerging harm</a:t>
            </a:r>
            <a:r>
              <a:rPr lang="en-AU" sz="1200" dirty="0">
                <a:effectLst/>
                <a:latin typeface="Arial" panose="020B0604020202020204" pitchFamily="34" charset="0"/>
                <a:ea typeface="Times New Roman" panose="02020603050405020304" pitchFamily="18" charset="0"/>
              </a:rPr>
              <a:t> – Harm is continually evolving and it is critically important to monitor the harm associated with current and emerging gambling products and environments, and to also monitor levels of harm in the population.</a:t>
            </a:r>
            <a:endParaRPr lang="en-AU" sz="12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28C41AD5-BFC8-5033-2484-8C16E38045AD}"/>
              </a:ext>
            </a:extLst>
          </p:cNvPr>
          <p:cNvSpPr txBox="1"/>
          <p:nvPr/>
        </p:nvSpPr>
        <p:spPr>
          <a:xfrm>
            <a:off x="197076" y="1568435"/>
            <a:ext cx="533228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Public health approach and effective individual interventions </a:t>
            </a:r>
            <a:br>
              <a:rPr kumimoji="0" lang="en-US" sz="1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br>
            <a:r>
              <a:rPr kumimoji="0" lang="en-US" sz="1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are BOTH needed to mitigate harm</a:t>
            </a:r>
          </a:p>
        </p:txBody>
      </p:sp>
      <p:pic>
        <p:nvPicPr>
          <p:cNvPr id="4" name="Picture 3" descr="Chart, bubble chart&#10;&#10;Description automatically generated">
            <a:extLst>
              <a:ext uri="{FF2B5EF4-FFF2-40B4-BE49-F238E27FC236}">
                <a16:creationId xmlns:a16="http://schemas.microsoft.com/office/drawing/2014/main" id="{C64F647E-67E9-29FA-323F-A28BE1E4DC27}"/>
              </a:ext>
            </a:extLst>
          </p:cNvPr>
          <p:cNvPicPr>
            <a:picLocks noChangeAspect="1"/>
          </p:cNvPicPr>
          <p:nvPr/>
        </p:nvPicPr>
        <p:blipFill>
          <a:blip r:embed="rId3"/>
          <a:stretch>
            <a:fillRect/>
          </a:stretch>
        </p:blipFill>
        <p:spPr>
          <a:xfrm>
            <a:off x="6135883" y="1374572"/>
            <a:ext cx="5859041" cy="3298382"/>
          </a:xfrm>
          <a:prstGeom prst="rect">
            <a:avLst/>
          </a:prstGeom>
        </p:spPr>
      </p:pic>
    </p:spTree>
    <p:extLst>
      <p:ext uri="{BB962C8B-B14F-4D97-AF65-F5344CB8AC3E}">
        <p14:creationId xmlns:p14="http://schemas.microsoft.com/office/powerpoint/2010/main" val="41294888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64BE416C-B3DD-E58C-6100-E14C37C63010}"/>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5123543" y="-1"/>
            <a:ext cx="7065281" cy="6858001"/>
          </a:xfrm>
          <a:custGeom>
            <a:avLst/>
            <a:gdLst/>
            <a:ahLst/>
            <a:cxnLst/>
            <a:rect l="l" t="t" r="r" b="b"/>
            <a:pathLst>
              <a:path w="7065281" h="6858001">
                <a:moveTo>
                  <a:pt x="379987" y="0"/>
                </a:moveTo>
                <a:lnTo>
                  <a:pt x="7065281" y="0"/>
                </a:lnTo>
                <a:lnTo>
                  <a:pt x="7065281"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18353188-4CBE-5197-B594-4E6DF0A28D28}"/>
              </a:ext>
            </a:extLst>
          </p:cNvPr>
          <p:cNvSpPr>
            <a:spLocks noGrp="1"/>
          </p:cNvSpPr>
          <p:nvPr>
            <p:ph type="ctrTitle"/>
          </p:nvPr>
        </p:nvSpPr>
        <p:spPr>
          <a:xfrm>
            <a:off x="802125" y="1196655"/>
            <a:ext cx="5123515" cy="2369093"/>
          </a:xfrm>
        </p:spPr>
        <p:txBody>
          <a:bodyPr>
            <a:normAutofit fontScale="90000"/>
          </a:bodyPr>
          <a:lstStyle/>
          <a:p>
            <a:pPr algn="ctr"/>
            <a:r>
              <a:rPr lang="en-US" sz="4400" b="1" dirty="0">
                <a:solidFill>
                  <a:schemeClr val="tx1">
                    <a:lumMod val="50000"/>
                    <a:lumOff val="50000"/>
                  </a:schemeClr>
                </a:solidFill>
                <a:latin typeface="Arial" panose="020B0604020202020204" pitchFamily="34" charset="0"/>
                <a:cs typeface="Arial" panose="020B0604020202020204" pitchFamily="34" charset="0"/>
              </a:rPr>
              <a:t>South Australians recognise gambling harm and </a:t>
            </a:r>
            <a:br>
              <a:rPr lang="en-US" sz="4400" b="1" dirty="0">
                <a:solidFill>
                  <a:schemeClr val="tx1">
                    <a:lumMod val="50000"/>
                    <a:lumOff val="50000"/>
                  </a:schemeClr>
                </a:solidFill>
                <a:latin typeface="Arial" panose="020B0604020202020204" pitchFamily="34" charset="0"/>
                <a:cs typeface="Arial" panose="020B0604020202020204" pitchFamily="34" charset="0"/>
              </a:rPr>
            </a:br>
            <a:r>
              <a:rPr lang="en-US" sz="4400" b="1" dirty="0">
                <a:solidFill>
                  <a:schemeClr val="tx1">
                    <a:lumMod val="50000"/>
                    <a:lumOff val="50000"/>
                  </a:schemeClr>
                </a:solidFill>
                <a:latin typeface="Arial" panose="020B0604020202020204" pitchFamily="34" charset="0"/>
                <a:cs typeface="Arial" panose="020B0604020202020204" pitchFamily="34" charset="0"/>
              </a:rPr>
              <a:t>know how to help</a:t>
            </a:r>
          </a:p>
        </p:txBody>
      </p:sp>
      <p:sp>
        <p:nvSpPr>
          <p:cNvPr id="3" name="Subtitle 2">
            <a:extLst>
              <a:ext uri="{FF2B5EF4-FFF2-40B4-BE49-F238E27FC236}">
                <a16:creationId xmlns:a16="http://schemas.microsoft.com/office/drawing/2014/main" id="{68F2A4BF-8DCF-4A09-55B0-E992204F82CA}"/>
              </a:ext>
            </a:extLst>
          </p:cNvPr>
          <p:cNvSpPr>
            <a:spLocks noGrp="1"/>
          </p:cNvSpPr>
          <p:nvPr>
            <p:ph type="subTitle" idx="1"/>
          </p:nvPr>
        </p:nvSpPr>
        <p:spPr>
          <a:xfrm>
            <a:off x="2192694" y="3827460"/>
            <a:ext cx="2128754" cy="416561"/>
          </a:xfrm>
        </p:spPr>
        <p:txBody>
          <a:bodyPr>
            <a:normAutofit/>
          </a:bodyPr>
          <a:lstStyle/>
          <a:p>
            <a:r>
              <a:rPr lang="en-US" sz="1600" b="1" dirty="0">
                <a:solidFill>
                  <a:schemeClr val="accent1"/>
                </a:solidFill>
                <a:latin typeface="Arial" panose="020B0604020202020204" pitchFamily="34" charset="0"/>
                <a:cs typeface="Arial" panose="020B0604020202020204" pitchFamily="34" charset="0"/>
              </a:rPr>
              <a:t>Strategic Priority 1</a:t>
            </a:r>
          </a:p>
        </p:txBody>
      </p:sp>
      <p:pic>
        <p:nvPicPr>
          <p:cNvPr id="59" name="Picture 58" descr="A picture containing text, businesscard, accessory, envelope&#10;&#10;Description automatically generated">
            <a:extLst>
              <a:ext uri="{FF2B5EF4-FFF2-40B4-BE49-F238E27FC236}">
                <a16:creationId xmlns:a16="http://schemas.microsoft.com/office/drawing/2014/main" id="{A880FFD0-903A-6A7E-AA2A-4E0EF39A59A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03335" y="4505733"/>
            <a:ext cx="1455442" cy="1881933"/>
          </a:xfrm>
          <a:prstGeom prst="rect">
            <a:avLst/>
          </a:prstGeom>
          <a:solidFill>
            <a:schemeClr val="bg1">
              <a:lumMod val="85000"/>
            </a:schemeClr>
          </a:solidFill>
          <a:ln>
            <a:solidFill>
              <a:schemeClr val="tx1"/>
            </a:solidFill>
          </a:ln>
        </p:spPr>
      </p:pic>
    </p:spTree>
    <p:extLst>
      <p:ext uri="{BB962C8B-B14F-4D97-AF65-F5344CB8AC3E}">
        <p14:creationId xmlns:p14="http://schemas.microsoft.com/office/powerpoint/2010/main" val="245789087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50F2935E-1C77-974B-A5AC-67E6135F774C}"/>
              </a:ext>
            </a:extLst>
          </p:cNvPr>
          <p:cNvSpPr/>
          <p:nvPr/>
        </p:nvSpPr>
        <p:spPr>
          <a:xfrm>
            <a:off x="0" y="0"/>
            <a:ext cx="12192000" cy="132937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EB6249B3-8C5D-714D-8099-0FC97B6D3C2D}"/>
              </a:ext>
            </a:extLst>
          </p:cNvPr>
          <p:cNvSpPr txBox="1"/>
          <p:nvPr/>
        </p:nvSpPr>
        <p:spPr>
          <a:xfrm>
            <a:off x="458866" y="364813"/>
            <a:ext cx="782209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What does scientific literature tell us?</a:t>
            </a:r>
          </a:p>
        </p:txBody>
      </p:sp>
      <p:sp>
        <p:nvSpPr>
          <p:cNvPr id="8" name="TextBox 7">
            <a:extLst>
              <a:ext uri="{FF2B5EF4-FFF2-40B4-BE49-F238E27FC236}">
                <a16:creationId xmlns:a16="http://schemas.microsoft.com/office/drawing/2014/main" id="{45464C71-471E-1C4B-A2E7-6463A4B75C52}"/>
              </a:ext>
            </a:extLst>
          </p:cNvPr>
          <p:cNvSpPr txBox="1"/>
          <p:nvPr/>
        </p:nvSpPr>
        <p:spPr>
          <a:xfrm>
            <a:off x="11607580" y="6488668"/>
            <a:ext cx="466795" cy="369332"/>
          </a:xfrm>
          <a:prstGeom prst="rect">
            <a:avLst/>
          </a:prstGeom>
          <a:solidFill>
            <a:schemeClr val="tx1">
              <a:lumMod val="50000"/>
              <a:lumOff val="50000"/>
            </a:schemeClr>
          </a:solidFill>
          <a:ln>
            <a:no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0E2A6B-A809-4840-BF14-8648BC0BDF87}" type="slidenum">
              <a:rPr kumimoji="0" lang="id-ID" sz="1800" b="1" i="0" u="none" strike="noStrike" kern="1200" cap="none" spc="0" normalizeH="0" baseline="0" noProof="0" smtClean="0">
                <a:ln>
                  <a:noFill/>
                </a:ln>
                <a:solidFill>
                  <a:prstClr val="white"/>
                </a:solidFill>
                <a:effectLst/>
                <a:uLnTx/>
                <a:uFillTx/>
                <a:latin typeface="Lato" panose="020F0502020204030203"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0" lang="id-ID" sz="1800" b="0" i="0" u="none" strike="noStrike" kern="1200" cap="none" spc="0" normalizeH="0" baseline="0" noProof="0" dirty="0">
              <a:ln>
                <a:noFill/>
              </a:ln>
              <a:solidFill>
                <a:prstClr val="white"/>
              </a:solidFill>
              <a:effectLst/>
              <a:uLnTx/>
              <a:uFillTx/>
              <a:latin typeface="Lato" panose="020F0502020204030203" pitchFamily="34" charset="0"/>
              <a:ea typeface="+mn-ea"/>
              <a:cs typeface="+mn-cs"/>
            </a:endParaRPr>
          </a:p>
        </p:txBody>
      </p:sp>
      <p:sp>
        <p:nvSpPr>
          <p:cNvPr id="14" name="Text Placeholder 3">
            <a:extLst>
              <a:ext uri="{FF2B5EF4-FFF2-40B4-BE49-F238E27FC236}">
                <a16:creationId xmlns:a16="http://schemas.microsoft.com/office/drawing/2014/main" id="{C6F8E49D-9F09-3A4D-5A90-2DD4E2683CE9}"/>
              </a:ext>
            </a:extLst>
          </p:cNvPr>
          <p:cNvSpPr txBox="1">
            <a:spLocks/>
          </p:cNvSpPr>
          <p:nvPr/>
        </p:nvSpPr>
        <p:spPr>
          <a:xfrm>
            <a:off x="325347" y="1637718"/>
            <a:ext cx="11515630" cy="50356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50000"/>
              </a:lnSpc>
              <a:spcBef>
                <a:spcPts val="30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Product characteristics, individual differences + environments each contribute to harm</a:t>
            </a:r>
          </a:p>
          <a:p>
            <a:pPr marL="228600" marR="0" lvl="0" indent="-228600" algn="l" defTabSz="914400" rtl="0" eaLnBrk="1" fontAlgn="auto" latinLnBrk="0" hangingPunct="1">
              <a:lnSpc>
                <a:spcPct val="150000"/>
              </a:lnSpc>
              <a:spcBef>
                <a:spcPts val="30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Knowledge theorised to be a protective factor, but evidence still emerging</a:t>
            </a:r>
          </a:p>
          <a:p>
            <a:pPr marL="228600" marR="0" lvl="0" indent="-228600" algn="l" defTabSz="914400" rtl="0" eaLnBrk="1" fontAlgn="auto" latinLnBrk="0" hangingPunct="1">
              <a:lnSpc>
                <a:spcPct val="150000"/>
              </a:lnSpc>
              <a:spcBef>
                <a:spcPts val="30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range of risk segments including young people may be protected from harm </a:t>
            </a:r>
            <a:b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they receive information and education about gambling harm</a:t>
            </a:r>
          </a:p>
          <a:p>
            <a:pPr marL="228600" marR="0" lvl="0" indent="-228600" algn="l" defTabSz="914400" rtl="0" eaLnBrk="1" fontAlgn="auto" latinLnBrk="0" hangingPunct="1">
              <a:lnSpc>
                <a:spcPct val="150000"/>
              </a:lnSpc>
              <a:spcBef>
                <a:spcPts val="30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Literature shows that EGMs and wagering in particular are </a:t>
            </a:r>
            <a:r>
              <a:rPr kumimoji="0" lang="en-AU"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strongly </a:t>
            </a:r>
            <a: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associated with harm </a:t>
            </a:r>
          </a:p>
          <a:p>
            <a:pPr marL="228600" marR="0" lvl="0" indent="-228600" algn="l" defTabSz="914400" rtl="0" eaLnBrk="1" fontAlgn="auto" latinLnBrk="0" hangingPunct="1">
              <a:lnSpc>
                <a:spcPct val="150000"/>
              </a:lnSpc>
              <a:spcBef>
                <a:spcPts val="30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Some behaviours may protect from harm (e.g., balancing gambling with other activities)</a:t>
            </a:r>
          </a:p>
          <a:p>
            <a:pPr marL="228600" marR="0" lvl="0" indent="-228600" algn="l" defTabSz="914400" rtl="0" eaLnBrk="1" fontAlgn="auto" latinLnBrk="0" hangingPunct="1">
              <a:lnSpc>
                <a:spcPct val="150000"/>
              </a:lnSpc>
              <a:spcBef>
                <a:spcPts val="30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Prevalence of adolescent gambling is likely declining, but parent gambling also a </a:t>
            </a:r>
            <a:b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likely risk (some associations in research)</a:t>
            </a:r>
          </a:p>
          <a:p>
            <a:pPr>
              <a:lnSpc>
                <a:spcPct val="150000"/>
              </a:lnSpc>
              <a:spcBef>
                <a:spcPts val="300"/>
              </a:spcBef>
            </a:pPr>
            <a:r>
              <a:rPr lang="en-AU" sz="1800" dirty="0">
                <a:latin typeface="Arial" panose="020B0604020202020204" pitchFamily="34" charset="0"/>
                <a:cs typeface="Arial" panose="020B0604020202020204" pitchFamily="34" charset="0"/>
              </a:rPr>
              <a:t>At present, significant stigma associated with PG – Implies community not supporting those harmed – </a:t>
            </a:r>
            <a:br>
              <a:rPr lang="en-AU" sz="1800" dirty="0">
                <a:latin typeface="Arial" panose="020B0604020202020204" pitchFamily="34" charset="0"/>
                <a:cs typeface="Arial" panose="020B0604020202020204" pitchFamily="34" charset="0"/>
              </a:rPr>
            </a:br>
            <a:r>
              <a:rPr lang="en-AU" sz="1800" dirty="0">
                <a:latin typeface="Arial" panose="020B0604020202020204" pitchFamily="34" charset="0"/>
                <a:cs typeface="Arial" panose="020B0604020202020204" pitchFamily="34" charset="0"/>
              </a:rPr>
              <a:t>Some evidence that stigma can be reduced</a:t>
            </a:r>
          </a:p>
          <a:p>
            <a:pPr marL="0" marR="0" lvl="0" indent="0" algn="l" defTabSz="914400" rtl="0" eaLnBrk="1" fontAlgn="auto" latinLnBrk="0" hangingPunct="1">
              <a:lnSpc>
                <a:spcPct val="150000"/>
              </a:lnSpc>
              <a:spcBef>
                <a:spcPts val="300"/>
              </a:spcBef>
              <a:spcAft>
                <a:spcPts val="0"/>
              </a:spcAft>
              <a:buClrTx/>
              <a:buSzTx/>
              <a:buNone/>
              <a:tabLst/>
              <a:defRPr/>
            </a:pPr>
            <a:endPar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88E148D8-44BC-3395-6E64-BAAFB9E95133}"/>
              </a:ext>
            </a:extLst>
          </p:cNvPr>
          <p:cNvSpPr txBox="1"/>
          <p:nvPr/>
        </p:nvSpPr>
        <p:spPr>
          <a:xfrm>
            <a:off x="9914562" y="1329374"/>
            <a:ext cx="2277438" cy="2482731"/>
          </a:xfrm>
          <a:prstGeom prst="rect">
            <a:avLst/>
          </a:prstGeom>
          <a:solidFill>
            <a:srgbClr val="D4F5FF"/>
          </a:solidFill>
        </p:spPr>
        <p:txBody>
          <a:bodyPr wrap="square">
            <a:spAutoFit/>
          </a:bodyPr>
          <a:lstStyle/>
          <a:p>
            <a:pPr marL="0" marR="0" lvl="0" indent="0" algn="l" defTabSz="457200" rtl="0" eaLnBrk="1" fontAlgn="auto" latinLnBrk="0" hangingPunct="1">
              <a:lnSpc>
                <a:spcPct val="100000"/>
              </a:lnSpc>
              <a:spcBef>
                <a:spcPts val="375"/>
              </a:spcBef>
              <a:spcAft>
                <a:spcPts val="0"/>
              </a:spcAft>
              <a:buClrTx/>
              <a:buSzTx/>
              <a:buFontTx/>
              <a:buNone/>
              <a:tabLst/>
              <a:defRPr/>
            </a:pPr>
            <a:r>
              <a:rPr kumimoji="0" lang="en-AU"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Literature shows that certain product characteristics</a:t>
            </a:r>
            <a:br>
              <a:rPr kumimoji="0" lang="en-AU"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br>
            <a:r>
              <a:rPr kumimoji="0" lang="en-AU"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can pose harm</a:t>
            </a:r>
          </a:p>
          <a:p>
            <a:pPr marL="342900" marR="0" lvl="0" indent="-342900" algn="l" defTabSz="457200" rtl="0" eaLnBrk="1" fontAlgn="auto" latinLnBrk="0" hangingPunct="1">
              <a:lnSpc>
                <a:spcPct val="100000"/>
              </a:lnSpc>
              <a:spcBef>
                <a:spcPts val="375"/>
              </a:spcBef>
              <a:spcAft>
                <a:spcPts val="0"/>
              </a:spcAft>
              <a:buClrTx/>
              <a:buSzTx/>
              <a:buFont typeface="Symbol" pitchFamily="2" charset="2"/>
              <a:buChar char=""/>
              <a:tabLst/>
              <a:defRPr/>
            </a:pPr>
            <a:r>
              <a:rPr kumimoji="0" lang="en-AU"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Event frequency</a:t>
            </a:r>
          </a:p>
          <a:p>
            <a:pPr marL="342900" marR="0" lvl="0" indent="-342900" algn="l" defTabSz="457200" rtl="0" eaLnBrk="1" fontAlgn="auto" latinLnBrk="0" hangingPunct="1">
              <a:lnSpc>
                <a:spcPct val="100000"/>
              </a:lnSpc>
              <a:spcBef>
                <a:spcPts val="375"/>
              </a:spcBef>
              <a:spcAft>
                <a:spcPts val="0"/>
              </a:spcAft>
              <a:buClrTx/>
              <a:buSzTx/>
              <a:buFont typeface="Symbol" pitchFamily="2" charset="2"/>
              <a:buChar char=""/>
              <a:tabLst/>
              <a:defRPr/>
            </a:pPr>
            <a:r>
              <a:rPr kumimoji="0" lang="en-AU"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Continuity</a:t>
            </a:r>
          </a:p>
          <a:p>
            <a:pPr marL="342900" marR="0" lvl="0" indent="-342900" algn="l" defTabSz="457200" rtl="0" eaLnBrk="1" fontAlgn="auto" latinLnBrk="0" hangingPunct="1">
              <a:lnSpc>
                <a:spcPct val="100000"/>
              </a:lnSpc>
              <a:spcBef>
                <a:spcPts val="375"/>
              </a:spcBef>
              <a:spcAft>
                <a:spcPts val="0"/>
              </a:spcAft>
              <a:buClrTx/>
              <a:buSzTx/>
              <a:buFont typeface="Symbol" pitchFamily="2" charset="2"/>
              <a:buChar char=""/>
              <a:tabLst/>
              <a:defRPr/>
            </a:pPr>
            <a:r>
              <a:rPr kumimoji="0" lang="en-AU"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Stake options (multiple + </a:t>
            </a:r>
            <a:br>
              <a:rPr kumimoji="0" lang="en-AU"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br>
            <a:r>
              <a:rPr kumimoji="0" lang="en-AU"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variable bets riskier)</a:t>
            </a:r>
          </a:p>
          <a:p>
            <a:pPr marL="342900" marR="0" lvl="0" indent="-342900" algn="l" defTabSz="457200" rtl="0" eaLnBrk="1" fontAlgn="auto" latinLnBrk="0" hangingPunct="1">
              <a:lnSpc>
                <a:spcPct val="100000"/>
              </a:lnSpc>
              <a:spcBef>
                <a:spcPts val="375"/>
              </a:spcBef>
              <a:spcAft>
                <a:spcPts val="0"/>
              </a:spcAft>
              <a:buClrTx/>
              <a:buSzTx/>
              <a:buFont typeface="Symbol" pitchFamily="2" charset="2"/>
              <a:buChar char=""/>
              <a:tabLst/>
              <a:defRPr/>
            </a:pPr>
            <a:r>
              <a:rPr kumimoji="0" lang="en-AU"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Accessibility</a:t>
            </a:r>
          </a:p>
          <a:p>
            <a:pPr marL="342900" marR="0" lvl="0" indent="-342900" algn="l" defTabSz="457200" rtl="0" eaLnBrk="1" fontAlgn="auto" latinLnBrk="0" hangingPunct="1">
              <a:lnSpc>
                <a:spcPct val="100000"/>
              </a:lnSpc>
              <a:spcBef>
                <a:spcPts val="375"/>
              </a:spcBef>
              <a:spcAft>
                <a:spcPts val="0"/>
              </a:spcAft>
              <a:buClrTx/>
              <a:buSzTx/>
              <a:buFont typeface="Symbol" pitchFamily="2" charset="2"/>
              <a:buChar char=""/>
              <a:tabLst/>
              <a:defRPr/>
            </a:pPr>
            <a:r>
              <a:rPr kumimoji="0" lang="en-AU"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Cash access options</a:t>
            </a:r>
          </a:p>
          <a:p>
            <a:pPr marL="342900" marR="0" lvl="0" indent="-342900" algn="l" defTabSz="457200" rtl="0" eaLnBrk="1" fontAlgn="auto" latinLnBrk="0" hangingPunct="1">
              <a:lnSpc>
                <a:spcPct val="100000"/>
              </a:lnSpc>
              <a:spcBef>
                <a:spcPts val="375"/>
              </a:spcBef>
              <a:spcAft>
                <a:spcPts val="0"/>
              </a:spcAft>
              <a:buClrTx/>
              <a:buSzTx/>
              <a:buFont typeface="Symbol" pitchFamily="2" charset="2"/>
              <a:buChar char=""/>
              <a:tabLst/>
              <a:defRPr/>
            </a:pPr>
            <a:r>
              <a:rPr kumimoji="0" lang="en-AU"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Size of prizes</a:t>
            </a:r>
          </a:p>
          <a:p>
            <a:pPr marL="342900" marR="0" lvl="0" indent="-342900" algn="l" defTabSz="457200" rtl="0" eaLnBrk="1" fontAlgn="auto" latinLnBrk="0" hangingPunct="1">
              <a:lnSpc>
                <a:spcPct val="100000"/>
              </a:lnSpc>
              <a:spcBef>
                <a:spcPts val="375"/>
              </a:spcBef>
              <a:spcAft>
                <a:spcPts val="0"/>
              </a:spcAft>
              <a:buClrTx/>
              <a:buSzTx/>
              <a:buFont typeface="Symbol" pitchFamily="2" charset="2"/>
              <a:buChar char=""/>
              <a:tabLst/>
              <a:defRPr/>
            </a:pPr>
            <a:r>
              <a:rPr kumimoji="0" lang="en-AU"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Speed/cost of play</a:t>
            </a:r>
          </a:p>
        </p:txBody>
      </p:sp>
    </p:spTree>
    <p:extLst>
      <p:ext uri="{BB962C8B-B14F-4D97-AF65-F5344CB8AC3E}">
        <p14:creationId xmlns:p14="http://schemas.microsoft.com/office/powerpoint/2010/main" val="50272792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A6F2E0-20D4-EE1A-D5A6-8AAD38F1580B}"/>
              </a:ext>
            </a:extLst>
          </p:cNvPr>
          <p:cNvSpPr/>
          <p:nvPr/>
        </p:nvSpPr>
        <p:spPr>
          <a:xfrm>
            <a:off x="0" y="1"/>
            <a:ext cx="12192000" cy="58094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AU"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Strategic Priority: </a:t>
            </a:r>
            <a:r>
              <a:rPr kumimoji="0" lang="en-AU"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South Australians recognise gambling harm and know how to help </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5C4685E4-FFEE-C2BB-4BA6-9C190C9EAB4E}"/>
              </a:ext>
            </a:extLst>
          </p:cNvPr>
          <p:cNvSpPr txBox="1"/>
          <p:nvPr/>
        </p:nvSpPr>
        <p:spPr>
          <a:xfrm>
            <a:off x="321276" y="1343875"/>
            <a:ext cx="3524502" cy="430887"/>
          </a:xfrm>
          <a:prstGeom prst="rect">
            <a:avLst/>
          </a:prstGeom>
          <a:noFill/>
          <a:ln>
            <a:solidFill>
              <a:schemeClr val="tx1"/>
            </a:solidFill>
            <a:prstDash val="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KPI1. South Australians understand and recognise early signs of gambling harm. </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4B0E99E3-BD3E-2736-55AC-E5448FABC418}"/>
              </a:ext>
            </a:extLst>
          </p:cNvPr>
          <p:cNvSpPr txBox="1"/>
          <p:nvPr/>
        </p:nvSpPr>
        <p:spPr>
          <a:xfrm>
            <a:off x="5087907" y="1323589"/>
            <a:ext cx="5520505" cy="461665"/>
          </a:xfrm>
          <a:prstGeom prst="rect">
            <a:avLst/>
          </a:prstGeom>
          <a:solidFill>
            <a:schemeClr val="accent3">
              <a:lumMod val="20000"/>
              <a:lumOff val="80000"/>
            </a:schemeClr>
          </a:solid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South Australians understand the continuum of gambling harm and can recognise early signs of gambling harm across all life domains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6F7C5D69-F833-F6FA-507C-D71E81C7DED9}"/>
              </a:ext>
            </a:extLst>
          </p:cNvPr>
          <p:cNvSpPr txBox="1"/>
          <p:nvPr/>
        </p:nvSpPr>
        <p:spPr>
          <a:xfrm>
            <a:off x="321276" y="1994323"/>
            <a:ext cx="3524502" cy="600164"/>
          </a:xfrm>
          <a:prstGeom prst="rect">
            <a:avLst/>
          </a:prstGeom>
          <a:noFill/>
          <a:ln>
            <a:solidFill>
              <a:schemeClr val="tx1"/>
            </a:solidFill>
            <a:prstDash val="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KPI2. South Australians understand why gambling products can be harmful and know how to help and protect themselves and others from harm. </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B1B3640D-B3A4-7DDD-24B7-5FE9C58F3A4D}"/>
              </a:ext>
            </a:extLst>
          </p:cNvPr>
          <p:cNvSpPr txBox="1"/>
          <p:nvPr/>
        </p:nvSpPr>
        <p:spPr>
          <a:xfrm>
            <a:off x="5081591" y="1874599"/>
            <a:ext cx="5520505" cy="646331"/>
          </a:xfrm>
          <a:prstGeom prst="rect">
            <a:avLst/>
          </a:prstGeom>
          <a:solidFill>
            <a:schemeClr val="accent3">
              <a:lumMod val="20000"/>
              <a:lumOff val="80000"/>
            </a:schemeClr>
          </a:solid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South Australians have knowledge of harmful features of gambling products including those relevant to EGMs, sports betting and wagering &amp; table games.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3A51D325-482F-2348-3BFD-1239B77D1FCC}"/>
              </a:ext>
            </a:extLst>
          </p:cNvPr>
          <p:cNvSpPr txBox="1"/>
          <p:nvPr/>
        </p:nvSpPr>
        <p:spPr>
          <a:xfrm>
            <a:off x="5084723" y="2603160"/>
            <a:ext cx="5520505" cy="461665"/>
          </a:xfrm>
          <a:prstGeom prst="rect">
            <a:avLst/>
          </a:prstGeom>
          <a:solidFill>
            <a:schemeClr val="accent3">
              <a:lumMod val="20000"/>
              <a:lumOff val="80000"/>
            </a:schemeClr>
          </a:solid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South Australian’s understand and use evidence-based strategies to protect themselves and others from gambling harm</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2AECAF0-0B30-576C-E16B-3A927F923228}"/>
              </a:ext>
            </a:extLst>
          </p:cNvPr>
          <p:cNvSpPr txBox="1"/>
          <p:nvPr/>
        </p:nvSpPr>
        <p:spPr>
          <a:xfrm>
            <a:off x="321276" y="2775067"/>
            <a:ext cx="3524502" cy="600164"/>
          </a:xfrm>
          <a:prstGeom prst="rect">
            <a:avLst/>
          </a:prstGeom>
          <a:noFill/>
          <a:ln>
            <a:solidFill>
              <a:schemeClr val="tx1"/>
            </a:solidFill>
            <a:prstDash val="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KPI3. South Australians are aware of communications campaigns targeting gambling harm and communications campaigns are effective.</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224B9FF5-8196-425D-0774-6C86B05C677F}"/>
              </a:ext>
            </a:extLst>
          </p:cNvPr>
          <p:cNvSpPr txBox="1"/>
          <p:nvPr/>
        </p:nvSpPr>
        <p:spPr>
          <a:xfrm>
            <a:off x="5084723" y="3142837"/>
            <a:ext cx="5520505" cy="461665"/>
          </a:xfrm>
          <a:prstGeom prst="rect">
            <a:avLst/>
          </a:prstGeom>
          <a:solidFill>
            <a:schemeClr val="accent3">
              <a:lumMod val="20000"/>
              <a:lumOff val="80000"/>
            </a:schemeClr>
          </a:solidFill>
        </p:spPr>
        <p:txBody>
          <a:bodyPr wrap="square" rtlCol="0">
            <a:spAutoFit/>
          </a:bodyPr>
          <a:lstStyle>
            <a:defPPr>
              <a:defRPr lang="en-US"/>
            </a:defPPr>
            <a:lvl1pPr>
              <a:defRPr sz="1200" b="1"/>
            </a:lvl1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Prompted awareness, behaviour change and reach of communication campaigns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9C2D407C-0F70-848C-A985-93DE6D098639}"/>
              </a:ext>
            </a:extLst>
          </p:cNvPr>
          <p:cNvSpPr txBox="1"/>
          <p:nvPr/>
        </p:nvSpPr>
        <p:spPr>
          <a:xfrm>
            <a:off x="0" y="586907"/>
            <a:ext cx="12192000" cy="307777"/>
          </a:xfrm>
          <a:prstGeom prst="rect">
            <a:avLst/>
          </a:prstGeom>
          <a:solidFill>
            <a:schemeClr val="accent6"/>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Key Result Area 1 -</a:t>
            </a:r>
            <a:r>
              <a:rPr kumimoji="0" lang="en-AU"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South Australians understand the harm of gambling and protect themselves and others from harm</a:t>
            </a:r>
            <a:r>
              <a:rPr kumimoji="0" lang="en-AU" sz="14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ADFE324D-0608-4E47-53EC-8ACF2D499192}"/>
              </a:ext>
            </a:extLst>
          </p:cNvPr>
          <p:cNvSpPr txBox="1"/>
          <p:nvPr/>
        </p:nvSpPr>
        <p:spPr>
          <a:xfrm>
            <a:off x="321275" y="4267921"/>
            <a:ext cx="3524502" cy="430887"/>
          </a:xfrm>
          <a:prstGeom prst="rect">
            <a:avLst/>
          </a:prstGeom>
          <a:noFill/>
          <a:ln>
            <a:solidFill>
              <a:schemeClr val="tx1"/>
            </a:solidFill>
            <a:prstDash val="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KPI 1. South Australians talk with young people or children about the harms of gambling.</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7051F767-AE75-937E-9A24-6A4DACC47451}"/>
              </a:ext>
            </a:extLst>
          </p:cNvPr>
          <p:cNvSpPr txBox="1"/>
          <p:nvPr/>
        </p:nvSpPr>
        <p:spPr>
          <a:xfrm>
            <a:off x="5081591" y="4237143"/>
            <a:ext cx="5520505" cy="461665"/>
          </a:xfrm>
          <a:prstGeom prst="rect">
            <a:avLst/>
          </a:prstGeom>
          <a:solidFill>
            <a:schemeClr val="accent3">
              <a:lumMod val="20000"/>
              <a:lumOff val="80000"/>
            </a:schemeClr>
          </a:solidFill>
        </p:spPr>
        <p:txBody>
          <a:bodyPr wrap="square" rtlCol="0">
            <a:spAutoFit/>
          </a:bodyPr>
          <a:lstStyle>
            <a:defPPr>
              <a:defRPr lang="en-US"/>
            </a:defPPr>
            <a:lvl1pPr>
              <a:defRPr sz="1200" b="1"/>
            </a:lvl1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Proportion of South Australians who talk with young people or children about the harms of gambling</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292EAF76-E451-49C9-28E4-6F036E1E8BD5}"/>
              </a:ext>
            </a:extLst>
          </p:cNvPr>
          <p:cNvSpPr txBox="1"/>
          <p:nvPr/>
        </p:nvSpPr>
        <p:spPr>
          <a:xfrm>
            <a:off x="321276" y="5614311"/>
            <a:ext cx="3524502" cy="430887"/>
          </a:xfrm>
          <a:prstGeom prst="rect">
            <a:avLst/>
          </a:prstGeom>
          <a:noFill/>
          <a:ln>
            <a:solidFill>
              <a:schemeClr val="tx1"/>
            </a:solidFill>
            <a:prstDash val="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KPI 1. South Australians show understanding for people harmed by gambling and know how to help.</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CCB35ADA-1662-88B1-E5E8-BC22DA9CC582}"/>
              </a:ext>
            </a:extLst>
          </p:cNvPr>
          <p:cNvSpPr txBox="1"/>
          <p:nvPr/>
        </p:nvSpPr>
        <p:spPr>
          <a:xfrm>
            <a:off x="5081591" y="5583533"/>
            <a:ext cx="5520505" cy="461665"/>
          </a:xfrm>
          <a:prstGeom prst="rect">
            <a:avLst/>
          </a:prstGeom>
          <a:solidFill>
            <a:schemeClr val="accent3">
              <a:lumMod val="20000"/>
              <a:lumOff val="80000"/>
            </a:schemeClr>
          </a:solidFill>
        </p:spPr>
        <p:txBody>
          <a:bodyPr wrap="square" rtlCol="0">
            <a:spAutoFit/>
          </a:bodyPr>
          <a:lstStyle>
            <a:defPPr>
              <a:defRPr lang="en-US"/>
            </a:defPPr>
            <a:lvl1pPr>
              <a:defRPr sz="1200" b="1"/>
            </a:lvl1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Level of perceived stigma towards South Australians impacted by </a:t>
            </a:r>
            <a:br>
              <a:rPr kumimoji="0" lang="en-AU"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AU"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gambling harm</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7548AB85-7D24-1915-ECDF-660A16A282BD}"/>
              </a:ext>
            </a:extLst>
          </p:cNvPr>
          <p:cNvSpPr txBox="1"/>
          <p:nvPr/>
        </p:nvSpPr>
        <p:spPr>
          <a:xfrm>
            <a:off x="5081591" y="6155288"/>
            <a:ext cx="5520505" cy="461665"/>
          </a:xfrm>
          <a:prstGeom prst="rect">
            <a:avLst/>
          </a:prstGeom>
          <a:solidFill>
            <a:schemeClr val="accent3">
              <a:lumMod val="20000"/>
              <a:lumOff val="80000"/>
            </a:schemeClr>
          </a:solidFill>
        </p:spPr>
        <p:txBody>
          <a:bodyPr wrap="square" rtlCol="0">
            <a:spAutoFit/>
          </a:bodyPr>
          <a:lstStyle>
            <a:defPPr>
              <a:defRPr lang="en-US"/>
            </a:defPPr>
            <a:lvl1pPr>
              <a:defRPr sz="1200" b="1"/>
            </a:lvl1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Level of motivation of South Australians to personally provide help and support to people harmed by gambling</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6" name="Graphic 35" descr="Scientific Thought outline">
            <a:extLst>
              <a:ext uri="{FF2B5EF4-FFF2-40B4-BE49-F238E27FC236}">
                <a16:creationId xmlns:a16="http://schemas.microsoft.com/office/drawing/2014/main" id="{53785B93-DEF0-7D59-D62A-B7B21CA37AE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92844" y="1263110"/>
            <a:ext cx="497828" cy="497828"/>
          </a:xfrm>
          <a:prstGeom prst="rect">
            <a:avLst/>
          </a:prstGeom>
        </p:spPr>
      </p:pic>
      <p:pic>
        <p:nvPicPr>
          <p:cNvPr id="38" name="Graphic 37" descr="Marketing outline">
            <a:extLst>
              <a:ext uri="{FF2B5EF4-FFF2-40B4-BE49-F238E27FC236}">
                <a16:creationId xmlns:a16="http://schemas.microsoft.com/office/drawing/2014/main" id="{61BF6E02-3A16-595F-9ED6-A186F3A100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17799" y="2695608"/>
            <a:ext cx="647917" cy="647917"/>
          </a:xfrm>
          <a:prstGeom prst="rect">
            <a:avLst/>
          </a:prstGeom>
        </p:spPr>
      </p:pic>
      <p:pic>
        <p:nvPicPr>
          <p:cNvPr id="41" name="Graphic 40" descr="Slot Machine Lose outline">
            <a:extLst>
              <a:ext uri="{FF2B5EF4-FFF2-40B4-BE49-F238E27FC236}">
                <a16:creationId xmlns:a16="http://schemas.microsoft.com/office/drawing/2014/main" id="{DD76824D-17CD-4FAB-91A5-45991956CE4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92574" y="1958729"/>
            <a:ext cx="539088" cy="539088"/>
          </a:xfrm>
          <a:prstGeom prst="rect">
            <a:avLst/>
          </a:prstGeom>
        </p:spPr>
      </p:pic>
      <p:pic>
        <p:nvPicPr>
          <p:cNvPr id="43" name="Graphic 42" descr="Family with two children outline">
            <a:extLst>
              <a:ext uri="{FF2B5EF4-FFF2-40B4-BE49-F238E27FC236}">
                <a16:creationId xmlns:a16="http://schemas.microsoft.com/office/drawing/2014/main" id="{67325147-9EA6-0736-CC7E-EEEA42BD7CA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148599" y="4139352"/>
            <a:ext cx="573142" cy="573142"/>
          </a:xfrm>
          <a:prstGeom prst="rect">
            <a:avLst/>
          </a:prstGeom>
        </p:spPr>
      </p:pic>
      <p:pic>
        <p:nvPicPr>
          <p:cNvPr id="45" name="Graphic 44" descr="Care outline">
            <a:extLst>
              <a:ext uri="{FF2B5EF4-FFF2-40B4-BE49-F238E27FC236}">
                <a16:creationId xmlns:a16="http://schemas.microsoft.com/office/drawing/2014/main" id="{935E63AC-ED53-6C47-492D-48F1E8D3FED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101401" y="5553652"/>
            <a:ext cx="495968" cy="495968"/>
          </a:xfrm>
          <a:prstGeom prst="rect">
            <a:avLst/>
          </a:prstGeom>
        </p:spPr>
      </p:pic>
      <p:sp>
        <p:nvSpPr>
          <p:cNvPr id="47" name="TextBox 46">
            <a:extLst>
              <a:ext uri="{FF2B5EF4-FFF2-40B4-BE49-F238E27FC236}">
                <a16:creationId xmlns:a16="http://schemas.microsoft.com/office/drawing/2014/main" id="{D6BC4765-4903-BB12-44E4-CE83323E40D3}"/>
              </a:ext>
            </a:extLst>
          </p:cNvPr>
          <p:cNvSpPr txBox="1"/>
          <p:nvPr/>
        </p:nvSpPr>
        <p:spPr>
          <a:xfrm>
            <a:off x="-28790" y="3750572"/>
            <a:ext cx="12220790" cy="307777"/>
          </a:xfrm>
          <a:prstGeom prst="rect">
            <a:avLst/>
          </a:prstGeom>
          <a:solidFill>
            <a:schemeClr val="accent6"/>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Key Result Area 2 -</a:t>
            </a:r>
            <a:r>
              <a:rPr kumimoji="0" lang="en-AU"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South Australians talk to young people and children about the harms of gambling</a:t>
            </a:r>
          </a:p>
        </p:txBody>
      </p:sp>
      <p:sp>
        <p:nvSpPr>
          <p:cNvPr id="48" name="TextBox 47">
            <a:extLst>
              <a:ext uri="{FF2B5EF4-FFF2-40B4-BE49-F238E27FC236}">
                <a16:creationId xmlns:a16="http://schemas.microsoft.com/office/drawing/2014/main" id="{65727B01-0852-A553-4F1F-C4C7690C7F7D}"/>
              </a:ext>
            </a:extLst>
          </p:cNvPr>
          <p:cNvSpPr txBox="1"/>
          <p:nvPr/>
        </p:nvSpPr>
        <p:spPr>
          <a:xfrm>
            <a:off x="-4620" y="5093169"/>
            <a:ext cx="12196620" cy="307777"/>
          </a:xfrm>
          <a:prstGeom prst="rect">
            <a:avLst/>
          </a:prstGeom>
          <a:solidFill>
            <a:schemeClr val="accent6"/>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Key Result Area 3 </a:t>
            </a:r>
            <a:r>
              <a:rPr kumimoji="0" lang="en-AU"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a:t>
            </a:r>
            <a:r>
              <a:rPr kumimoji="0" lang="en-AU" sz="14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en-AU"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There is an increasing level of understanding in the South Australian public for people harmed by gambling.</a:t>
            </a:r>
          </a:p>
        </p:txBody>
      </p:sp>
      <p:sp>
        <p:nvSpPr>
          <p:cNvPr id="53" name="TextBox 52">
            <a:extLst>
              <a:ext uri="{FF2B5EF4-FFF2-40B4-BE49-F238E27FC236}">
                <a16:creationId xmlns:a16="http://schemas.microsoft.com/office/drawing/2014/main" id="{8D9A1162-AC40-FBBD-9494-29DD59E854AD}"/>
              </a:ext>
            </a:extLst>
          </p:cNvPr>
          <p:cNvSpPr txBox="1"/>
          <p:nvPr/>
        </p:nvSpPr>
        <p:spPr>
          <a:xfrm>
            <a:off x="6316425" y="938566"/>
            <a:ext cx="305083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rPr>
              <a:t>Key Performance Measures (KPMs)</a:t>
            </a:r>
          </a:p>
        </p:txBody>
      </p:sp>
      <p:sp>
        <p:nvSpPr>
          <p:cNvPr id="54" name="TextBox 53">
            <a:extLst>
              <a:ext uri="{FF2B5EF4-FFF2-40B4-BE49-F238E27FC236}">
                <a16:creationId xmlns:a16="http://schemas.microsoft.com/office/drawing/2014/main" id="{411205C4-0750-F25B-466C-92CC98EC9BEC}"/>
              </a:ext>
            </a:extLst>
          </p:cNvPr>
          <p:cNvSpPr txBox="1"/>
          <p:nvPr/>
        </p:nvSpPr>
        <p:spPr>
          <a:xfrm>
            <a:off x="587763" y="962473"/>
            <a:ext cx="299152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rPr>
              <a:t>Key Performance Indicators (KPIs)</a:t>
            </a:r>
          </a:p>
        </p:txBody>
      </p:sp>
      <p:sp>
        <p:nvSpPr>
          <p:cNvPr id="55" name="TextBox 54">
            <a:extLst>
              <a:ext uri="{FF2B5EF4-FFF2-40B4-BE49-F238E27FC236}">
                <a16:creationId xmlns:a16="http://schemas.microsoft.com/office/drawing/2014/main" id="{18456C75-B2EC-B0C2-AFD9-C5B1EE7A8416}"/>
              </a:ext>
            </a:extLst>
          </p:cNvPr>
          <p:cNvSpPr txBox="1"/>
          <p:nvPr/>
        </p:nvSpPr>
        <p:spPr>
          <a:xfrm>
            <a:off x="11033723" y="963280"/>
            <a:ext cx="87075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rPr>
              <a:t>Methods</a:t>
            </a:r>
          </a:p>
        </p:txBody>
      </p:sp>
      <p:pic>
        <p:nvPicPr>
          <p:cNvPr id="59" name="Graphic 58" descr="Clipboard outline">
            <a:extLst>
              <a:ext uri="{FF2B5EF4-FFF2-40B4-BE49-F238E27FC236}">
                <a16:creationId xmlns:a16="http://schemas.microsoft.com/office/drawing/2014/main" id="{802518B1-B1C4-894B-4D80-AAACA2C667C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171334" y="1610726"/>
            <a:ext cx="539088" cy="539088"/>
          </a:xfrm>
          <a:prstGeom prst="rect">
            <a:avLst/>
          </a:prstGeom>
        </p:spPr>
      </p:pic>
      <p:sp>
        <p:nvSpPr>
          <p:cNvPr id="63" name="TextBox 62">
            <a:extLst>
              <a:ext uri="{FF2B5EF4-FFF2-40B4-BE49-F238E27FC236}">
                <a16:creationId xmlns:a16="http://schemas.microsoft.com/office/drawing/2014/main" id="{213CE6E9-DE57-FF8D-2922-A4090E1CDEF5}"/>
              </a:ext>
            </a:extLst>
          </p:cNvPr>
          <p:cNvSpPr txBox="1"/>
          <p:nvPr/>
        </p:nvSpPr>
        <p:spPr>
          <a:xfrm>
            <a:off x="11109697" y="2124794"/>
            <a:ext cx="66236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Survey</a:t>
            </a:r>
          </a:p>
        </p:txBody>
      </p:sp>
      <p:pic>
        <p:nvPicPr>
          <p:cNvPr id="65" name="Graphic 64" descr="Cycle with people outline">
            <a:extLst>
              <a:ext uri="{FF2B5EF4-FFF2-40B4-BE49-F238E27FC236}">
                <a16:creationId xmlns:a16="http://schemas.microsoft.com/office/drawing/2014/main" id="{C0DEF0DF-813A-D352-B42A-5037D6C5720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097982" y="2504884"/>
            <a:ext cx="647917" cy="647917"/>
          </a:xfrm>
          <a:prstGeom prst="rect">
            <a:avLst/>
          </a:prstGeom>
        </p:spPr>
      </p:pic>
      <p:sp>
        <p:nvSpPr>
          <p:cNvPr id="66" name="TextBox 65">
            <a:extLst>
              <a:ext uri="{FF2B5EF4-FFF2-40B4-BE49-F238E27FC236}">
                <a16:creationId xmlns:a16="http://schemas.microsoft.com/office/drawing/2014/main" id="{A03EA82B-8D96-F6E5-8BCD-B4C40E417C6D}"/>
              </a:ext>
            </a:extLst>
          </p:cNvPr>
          <p:cNvSpPr txBox="1"/>
          <p:nvPr/>
        </p:nvSpPr>
        <p:spPr>
          <a:xfrm>
            <a:off x="11078944" y="3115058"/>
            <a:ext cx="679994"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Media</a:t>
            </a:r>
            <a:b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metrics</a:t>
            </a:r>
          </a:p>
        </p:txBody>
      </p:sp>
      <p:pic>
        <p:nvPicPr>
          <p:cNvPr id="67" name="Graphic 66" descr="Clipboard outline">
            <a:extLst>
              <a:ext uri="{FF2B5EF4-FFF2-40B4-BE49-F238E27FC236}">
                <a16:creationId xmlns:a16="http://schemas.microsoft.com/office/drawing/2014/main" id="{360670B2-3342-F289-B4BB-982649F5C9A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184370" y="4188622"/>
            <a:ext cx="539088" cy="539088"/>
          </a:xfrm>
          <a:prstGeom prst="rect">
            <a:avLst/>
          </a:prstGeom>
        </p:spPr>
      </p:pic>
      <p:sp>
        <p:nvSpPr>
          <p:cNvPr id="68" name="TextBox 67">
            <a:extLst>
              <a:ext uri="{FF2B5EF4-FFF2-40B4-BE49-F238E27FC236}">
                <a16:creationId xmlns:a16="http://schemas.microsoft.com/office/drawing/2014/main" id="{35C545B8-B619-8B4E-959B-863B2021CE14}"/>
              </a:ext>
            </a:extLst>
          </p:cNvPr>
          <p:cNvSpPr txBox="1"/>
          <p:nvPr/>
        </p:nvSpPr>
        <p:spPr>
          <a:xfrm>
            <a:off x="11122733" y="4702690"/>
            <a:ext cx="66236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Survey</a:t>
            </a:r>
          </a:p>
        </p:txBody>
      </p:sp>
      <p:pic>
        <p:nvPicPr>
          <p:cNvPr id="69" name="Graphic 68" descr="Clipboard outline">
            <a:extLst>
              <a:ext uri="{FF2B5EF4-FFF2-40B4-BE49-F238E27FC236}">
                <a16:creationId xmlns:a16="http://schemas.microsoft.com/office/drawing/2014/main" id="{2D5C096C-625F-371F-6686-2EFEB91886B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246006" y="5670552"/>
            <a:ext cx="539088" cy="539088"/>
          </a:xfrm>
          <a:prstGeom prst="rect">
            <a:avLst/>
          </a:prstGeom>
        </p:spPr>
      </p:pic>
      <p:sp>
        <p:nvSpPr>
          <p:cNvPr id="70" name="TextBox 69">
            <a:extLst>
              <a:ext uri="{FF2B5EF4-FFF2-40B4-BE49-F238E27FC236}">
                <a16:creationId xmlns:a16="http://schemas.microsoft.com/office/drawing/2014/main" id="{21FA25A6-2154-2653-E60A-6E2417ED2A6D}"/>
              </a:ext>
            </a:extLst>
          </p:cNvPr>
          <p:cNvSpPr txBox="1"/>
          <p:nvPr/>
        </p:nvSpPr>
        <p:spPr>
          <a:xfrm>
            <a:off x="11184369" y="6184620"/>
            <a:ext cx="66236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Survey</a:t>
            </a:r>
          </a:p>
        </p:txBody>
      </p:sp>
    </p:spTree>
    <p:extLst>
      <p:ext uri="{BB962C8B-B14F-4D97-AF65-F5344CB8AC3E}">
        <p14:creationId xmlns:p14="http://schemas.microsoft.com/office/powerpoint/2010/main" val="524453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descr="A person playing a video game&#10;&#10;Description automatically generated with medium confidence">
            <a:extLst>
              <a:ext uri="{FF2B5EF4-FFF2-40B4-BE49-F238E27FC236}">
                <a16:creationId xmlns:a16="http://schemas.microsoft.com/office/drawing/2014/main" id="{64BE416C-B3DD-E58C-6100-E14C37C63010}"/>
              </a:ext>
            </a:extLst>
          </p:cNvPr>
          <p:cNvPicPr>
            <a:picLocks noChangeAspect="1"/>
          </p:cNvPicPr>
          <p:nvPr/>
        </p:nvPicPr>
        <p:blipFill>
          <a:blip r:embed="rId2" cstate="print">
            <a:duotone>
              <a:schemeClr val="bg2">
                <a:shade val="45000"/>
                <a:satMod val="135000"/>
              </a:schemeClr>
              <a:prstClr val="white"/>
            </a:duotone>
            <a:alphaModFix/>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5123543" y="-1"/>
            <a:ext cx="7065281" cy="6858001"/>
          </a:xfrm>
          <a:custGeom>
            <a:avLst/>
            <a:gdLst/>
            <a:ahLst/>
            <a:cxnLst/>
            <a:rect l="l" t="t" r="r" b="b"/>
            <a:pathLst>
              <a:path w="7065281" h="6858001">
                <a:moveTo>
                  <a:pt x="379987" y="0"/>
                </a:moveTo>
                <a:lnTo>
                  <a:pt x="7065281" y="0"/>
                </a:lnTo>
                <a:lnTo>
                  <a:pt x="7065281"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18353188-4CBE-5197-B594-4E6DF0A28D28}"/>
              </a:ext>
            </a:extLst>
          </p:cNvPr>
          <p:cNvSpPr>
            <a:spLocks noGrp="1"/>
          </p:cNvSpPr>
          <p:nvPr>
            <p:ph type="ctrTitle"/>
          </p:nvPr>
        </p:nvSpPr>
        <p:spPr>
          <a:xfrm>
            <a:off x="802126" y="1176107"/>
            <a:ext cx="5123515" cy="2369093"/>
          </a:xfrm>
        </p:spPr>
        <p:txBody>
          <a:bodyPr>
            <a:normAutofit/>
          </a:bodyPr>
          <a:lstStyle/>
          <a:p>
            <a:pPr algn="ctr"/>
            <a:r>
              <a:rPr lang="en-US" sz="4400" b="1" dirty="0">
                <a:solidFill>
                  <a:schemeClr val="tx1">
                    <a:lumMod val="50000"/>
                    <a:lumOff val="50000"/>
                  </a:schemeClr>
                </a:solidFill>
                <a:latin typeface="Arial" panose="020B0604020202020204" pitchFamily="34" charset="0"/>
                <a:cs typeface="Arial" panose="020B0604020202020204" pitchFamily="34" charset="0"/>
              </a:rPr>
              <a:t>Preventing and intervening early in gambling harm</a:t>
            </a:r>
          </a:p>
        </p:txBody>
      </p:sp>
      <p:sp>
        <p:nvSpPr>
          <p:cNvPr id="3" name="Subtitle 2">
            <a:extLst>
              <a:ext uri="{FF2B5EF4-FFF2-40B4-BE49-F238E27FC236}">
                <a16:creationId xmlns:a16="http://schemas.microsoft.com/office/drawing/2014/main" id="{68F2A4BF-8DCF-4A09-55B0-E992204F82CA}"/>
              </a:ext>
            </a:extLst>
          </p:cNvPr>
          <p:cNvSpPr>
            <a:spLocks noGrp="1"/>
          </p:cNvSpPr>
          <p:nvPr>
            <p:ph type="subTitle" idx="1"/>
          </p:nvPr>
        </p:nvSpPr>
        <p:spPr>
          <a:xfrm>
            <a:off x="1540785" y="3724719"/>
            <a:ext cx="3650627" cy="416561"/>
          </a:xfrm>
        </p:spPr>
        <p:txBody>
          <a:bodyPr>
            <a:normAutofit/>
          </a:bodyPr>
          <a:lstStyle/>
          <a:p>
            <a:r>
              <a:rPr lang="en-US" sz="1600" b="1" dirty="0">
                <a:solidFill>
                  <a:srgbClr val="92D050"/>
                </a:solidFill>
                <a:latin typeface="Arial" panose="020B0604020202020204" pitchFamily="34" charset="0"/>
                <a:cs typeface="Arial" panose="020B0604020202020204" pitchFamily="34" charset="0"/>
              </a:rPr>
              <a:t>Strategic Priority 2</a:t>
            </a:r>
          </a:p>
        </p:txBody>
      </p:sp>
      <p:pic>
        <p:nvPicPr>
          <p:cNvPr id="59" name="Picture 58" descr="A picture containing text, businesscard, accessory, envelope&#10;&#10;Description automatically generated">
            <a:extLst>
              <a:ext uri="{FF2B5EF4-FFF2-40B4-BE49-F238E27FC236}">
                <a16:creationId xmlns:a16="http://schemas.microsoft.com/office/drawing/2014/main" id="{A880FFD0-903A-6A7E-AA2A-4E0EF39A59A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36162" y="4445658"/>
            <a:ext cx="1455442" cy="1881933"/>
          </a:xfrm>
          <a:prstGeom prst="rect">
            <a:avLst/>
          </a:prstGeom>
          <a:solidFill>
            <a:schemeClr val="bg1">
              <a:lumMod val="85000"/>
            </a:schemeClr>
          </a:solidFill>
          <a:ln>
            <a:solidFill>
              <a:schemeClr val="tx1"/>
            </a:solidFill>
          </a:ln>
        </p:spPr>
      </p:pic>
    </p:spTree>
    <p:extLst>
      <p:ext uri="{BB962C8B-B14F-4D97-AF65-F5344CB8AC3E}">
        <p14:creationId xmlns:p14="http://schemas.microsoft.com/office/powerpoint/2010/main" val="279001535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50F2935E-1C77-974B-A5AC-67E6135F774C}"/>
              </a:ext>
            </a:extLst>
          </p:cNvPr>
          <p:cNvSpPr/>
          <p:nvPr/>
        </p:nvSpPr>
        <p:spPr>
          <a:xfrm>
            <a:off x="0" y="0"/>
            <a:ext cx="12192000" cy="132937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EB6249B3-8C5D-714D-8099-0FC97B6D3C2D}"/>
              </a:ext>
            </a:extLst>
          </p:cNvPr>
          <p:cNvSpPr txBox="1"/>
          <p:nvPr/>
        </p:nvSpPr>
        <p:spPr>
          <a:xfrm>
            <a:off x="458866" y="364813"/>
            <a:ext cx="782209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What does scientific literature tell us?</a:t>
            </a:r>
          </a:p>
        </p:txBody>
      </p:sp>
      <p:sp>
        <p:nvSpPr>
          <p:cNvPr id="29" name="Text Placeholder 3">
            <a:extLst>
              <a:ext uri="{FF2B5EF4-FFF2-40B4-BE49-F238E27FC236}">
                <a16:creationId xmlns:a16="http://schemas.microsoft.com/office/drawing/2014/main" id="{0AEEA8EC-B910-F044-95D5-7599E994F662}"/>
              </a:ext>
            </a:extLst>
          </p:cNvPr>
          <p:cNvSpPr txBox="1">
            <a:spLocks/>
          </p:cNvSpPr>
          <p:nvPr/>
        </p:nvSpPr>
        <p:spPr>
          <a:xfrm>
            <a:off x="291386" y="1694187"/>
            <a:ext cx="11212221" cy="50356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50000"/>
              </a:lnSpc>
              <a:spcBef>
                <a:spcPts val="30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Public health approaches have potential to support harm-minimisation – this is </a:t>
            </a:r>
            <a:b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about taking a more collaborative, holistic approach to harm-minimisation –</a:t>
            </a:r>
            <a:b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Currently, potential to improve focus on prevention and early intervention</a:t>
            </a:r>
          </a:p>
          <a:p>
            <a:pPr marL="228600" marR="0" lvl="0" indent="-228600" algn="l" defTabSz="914400" rtl="0" eaLnBrk="1" fontAlgn="auto" latinLnBrk="0" hangingPunct="1">
              <a:lnSpc>
                <a:spcPct val="150000"/>
              </a:lnSpc>
              <a:spcBef>
                <a:spcPts val="300"/>
              </a:spcBef>
              <a:spcAft>
                <a:spcPts val="0"/>
              </a:spcAft>
              <a:buClrTx/>
              <a:buSzTx/>
              <a:buFont typeface="Arial" panose="020B0604020202020204" pitchFamily="34" charset="0"/>
              <a:buChar char="•"/>
              <a:tabLst/>
              <a:defRPr/>
            </a:pPr>
            <a:endPar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50000"/>
              </a:lnSpc>
              <a:spcBef>
                <a:spcPts val="300"/>
              </a:spcBef>
              <a:spcAft>
                <a:spcPts val="0"/>
              </a:spcAft>
              <a:buClrTx/>
              <a:buSzTx/>
              <a:buFont typeface="Arial" panose="020B0604020202020204" pitchFamily="34" charset="0"/>
              <a:buChar char="•"/>
              <a:tabLst/>
              <a:defRPr/>
            </a:pPr>
            <a:endPar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50000"/>
              </a:lnSpc>
              <a:spcBef>
                <a:spcPts val="300"/>
              </a:spcBef>
              <a:spcAft>
                <a:spcPts val="0"/>
              </a:spcAft>
              <a:buClrTx/>
              <a:buSzTx/>
              <a:buFont typeface="Arial" panose="020B0604020202020204" pitchFamily="34" charset="0"/>
              <a:buChar char="•"/>
              <a:tabLst/>
              <a:defRPr/>
            </a:pPr>
            <a:endPar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50000"/>
              </a:lnSpc>
              <a:spcBef>
                <a:spcPts val="300"/>
              </a:spcBef>
              <a:spcAft>
                <a:spcPts val="0"/>
              </a:spcAft>
              <a:buClrTx/>
              <a:buSzTx/>
              <a:buFont typeface="Arial" panose="020B0604020202020204" pitchFamily="34" charset="0"/>
              <a:buChar char="•"/>
              <a:tabLst/>
              <a:defRPr/>
            </a:pPr>
            <a:endPar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50000"/>
              </a:lnSpc>
              <a:spcBef>
                <a:spcPts val="300"/>
              </a:spcBef>
              <a:spcAft>
                <a:spcPts val="0"/>
              </a:spcAft>
              <a:buClrTx/>
              <a:buSzTx/>
              <a:buFont typeface="Arial" panose="020B0604020202020204" pitchFamily="34" charset="0"/>
              <a:buChar char="•"/>
              <a:tabLst/>
              <a:defRPr/>
            </a:pPr>
            <a:endPar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50000"/>
              </a:lnSpc>
              <a:spcBef>
                <a:spcPts val="30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Potential for wide spread screening to identify harm so broader community has greater ownership of harm</a:t>
            </a:r>
          </a:p>
          <a:p>
            <a:pPr marL="228600" marR="0" lvl="0" indent="-228600" algn="l" defTabSz="914400" rtl="0" eaLnBrk="1" fontAlgn="auto" latinLnBrk="0" hangingPunct="1">
              <a:lnSpc>
                <a:spcPct val="150000"/>
              </a:lnSpc>
              <a:spcBef>
                <a:spcPts val="300"/>
              </a:spcBef>
              <a:spcAft>
                <a:spcPts val="0"/>
              </a:spcAft>
              <a:buClrTx/>
              <a:buSzTx/>
              <a:buFont typeface="Arial" panose="020B0604020202020204" pitchFamily="34" charset="0"/>
              <a:buChar char="•"/>
              <a:tabLst/>
              <a:defRPr/>
            </a:pPr>
            <a:r>
              <a:rPr lang="en-AU" sz="1800" dirty="0">
                <a:solidFill>
                  <a:prstClr val="black"/>
                </a:solidFill>
                <a:latin typeface="Arial" panose="020B0604020202020204" pitchFamily="34" charset="0"/>
                <a:cs typeface="Arial" panose="020B0604020202020204" pitchFamily="34" charset="0"/>
              </a:rPr>
              <a:t>Boredom and social isolation a risk factor for reliance on gambling as a leisure activity </a:t>
            </a:r>
          </a:p>
          <a:p>
            <a:pPr marL="228600" marR="0" lvl="0" indent="-228600" algn="l" defTabSz="914400" rtl="0" eaLnBrk="1" fontAlgn="auto" latinLnBrk="0" hangingPunct="1">
              <a:lnSpc>
                <a:spcPct val="150000"/>
              </a:lnSpc>
              <a:spcBef>
                <a:spcPts val="300"/>
              </a:spcBef>
              <a:spcAft>
                <a:spcPts val="0"/>
              </a:spcAft>
              <a:buClrTx/>
              <a:buSzTx/>
              <a:buFont typeface="Arial" panose="020B0604020202020204" pitchFamily="34" charset="0"/>
              <a:buChar char="•"/>
              <a:tabLst/>
              <a:defRPr/>
            </a:pPr>
            <a:endPar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45464C71-471E-1C4B-A2E7-6463A4B75C52}"/>
              </a:ext>
            </a:extLst>
          </p:cNvPr>
          <p:cNvSpPr txBox="1"/>
          <p:nvPr/>
        </p:nvSpPr>
        <p:spPr>
          <a:xfrm>
            <a:off x="11577762" y="6853481"/>
            <a:ext cx="466795" cy="369332"/>
          </a:xfrm>
          <a:prstGeom prst="rect">
            <a:avLst/>
          </a:prstGeom>
          <a:solidFill>
            <a:schemeClr val="tx1">
              <a:lumMod val="50000"/>
              <a:lumOff val="50000"/>
            </a:schemeClr>
          </a:solidFill>
          <a:ln>
            <a:no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0E2A6B-A809-4840-BF14-8648BC0BDF87}" type="slidenum">
              <a:rPr kumimoji="0" lang="id-ID" sz="1800" b="1" i="0" u="none" strike="noStrike" kern="1200" cap="none" spc="0" normalizeH="0" baseline="0" noProof="0" smtClean="0">
                <a:ln>
                  <a:noFill/>
                </a:ln>
                <a:solidFill>
                  <a:prstClr val="white"/>
                </a:solidFill>
                <a:effectLst/>
                <a:uLnTx/>
                <a:uFillTx/>
                <a:latin typeface="Lato" panose="020F0502020204030203"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id-ID" sz="1800" b="0" i="0" u="none" strike="noStrike" kern="1200" cap="none" spc="0" normalizeH="0" baseline="0" noProof="0" dirty="0">
              <a:ln>
                <a:noFill/>
              </a:ln>
              <a:solidFill>
                <a:prstClr val="white"/>
              </a:solidFill>
              <a:effectLst/>
              <a:uLnTx/>
              <a:uFillTx/>
              <a:latin typeface="Lato" panose="020F0502020204030203" pitchFamily="34" charset="0"/>
              <a:ea typeface="+mn-ea"/>
              <a:cs typeface="+mn-cs"/>
            </a:endParaRPr>
          </a:p>
        </p:txBody>
      </p:sp>
      <p:graphicFrame>
        <p:nvGraphicFramePr>
          <p:cNvPr id="9" name="Diagram 8">
            <a:extLst>
              <a:ext uri="{FF2B5EF4-FFF2-40B4-BE49-F238E27FC236}">
                <a16:creationId xmlns:a16="http://schemas.microsoft.com/office/drawing/2014/main" id="{78E6E381-2E14-8FB6-846A-1600FB4F5812}"/>
              </a:ext>
            </a:extLst>
          </p:cNvPr>
          <p:cNvGraphicFramePr/>
          <p:nvPr>
            <p:extLst>
              <p:ext uri="{D42A27DB-BD31-4B8C-83A1-F6EECF244321}">
                <p14:modId xmlns:p14="http://schemas.microsoft.com/office/powerpoint/2010/main" val="3236588617"/>
              </p:ext>
            </p:extLst>
          </p:nvPr>
        </p:nvGraphicFramePr>
        <p:xfrm>
          <a:off x="481661" y="2643775"/>
          <a:ext cx="7567489" cy="2522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C115852E-4CBC-6773-69CC-08509AC33AFA}"/>
              </a:ext>
            </a:extLst>
          </p:cNvPr>
          <p:cNvSpPr txBox="1"/>
          <p:nvPr/>
        </p:nvSpPr>
        <p:spPr>
          <a:xfrm>
            <a:off x="2965209" y="4888837"/>
            <a:ext cx="2600392"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Ottawa charter for health promotion</a:t>
            </a:r>
          </a:p>
        </p:txBody>
      </p:sp>
      <p:graphicFrame>
        <p:nvGraphicFramePr>
          <p:cNvPr id="15" name="Diagram 14">
            <a:extLst>
              <a:ext uri="{FF2B5EF4-FFF2-40B4-BE49-F238E27FC236}">
                <a16:creationId xmlns:a16="http://schemas.microsoft.com/office/drawing/2014/main" id="{946F36DB-F5FA-E1EC-A6BA-66A55594C183}"/>
              </a:ext>
            </a:extLst>
          </p:cNvPr>
          <p:cNvGraphicFramePr/>
          <p:nvPr>
            <p:extLst>
              <p:ext uri="{D42A27DB-BD31-4B8C-83A1-F6EECF244321}">
                <p14:modId xmlns:p14="http://schemas.microsoft.com/office/powerpoint/2010/main" val="777161571"/>
              </p:ext>
            </p:extLst>
          </p:nvPr>
        </p:nvGraphicFramePr>
        <p:xfrm>
          <a:off x="8239425" y="1867430"/>
          <a:ext cx="4024845" cy="26832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43837411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B9A49B-2AD3-D0EA-5883-4F53A37C55FC}"/>
              </a:ext>
            </a:extLst>
          </p:cNvPr>
          <p:cNvPicPr>
            <a:picLocks noChangeAspect="1"/>
          </p:cNvPicPr>
          <p:nvPr/>
        </p:nvPicPr>
        <p:blipFill>
          <a:blip r:embed="rId2"/>
          <a:stretch>
            <a:fillRect/>
          </a:stretch>
        </p:blipFill>
        <p:spPr>
          <a:xfrm>
            <a:off x="0" y="0"/>
            <a:ext cx="12215483" cy="6858000"/>
          </a:xfrm>
          <a:prstGeom prst="rect">
            <a:avLst/>
          </a:prstGeom>
        </p:spPr>
      </p:pic>
    </p:spTree>
    <p:extLst>
      <p:ext uri="{BB962C8B-B14F-4D97-AF65-F5344CB8AC3E}">
        <p14:creationId xmlns:p14="http://schemas.microsoft.com/office/powerpoint/2010/main" val="20086936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xml.rels>&#65279;<?xml version="1.0" encoding="utf-8"?><Relationships xmlns="http://schemas.openxmlformats.org/package/2006/relationships"><Relationship Type="http://schemas.openxmlformats.org/officeDocument/2006/relationships/customXmlProps" Target="/customXML/itemProps.xml" Id="Rd3c4172d526e4b2384ade4b889302c76" /></Relationships>
</file>

<file path=customXML/item.xml><?xml version="1.0" encoding="utf-8"?>
<metadata xmlns="http://www.objective.com/ecm/document/metadata/271343BCD6D049598449C876307003E4" version="1.0.0">
  <systemFields>
    <field name="Objective-Id">
      <value order="0">A27632776</value>
    </field>
    <field name="Objective-Title">
      <value order="0">M&amp;E Framework Slides</value>
    </field>
    <field name="Objective-Description">
      <value order="0"/>
    </field>
    <field name="Objective-CreationStamp">
      <value order="0">2022-10-18T02:49:19Z</value>
    </field>
    <field name="Objective-IsApproved">
      <value order="0">false</value>
    </field>
    <field name="Objective-IsPublished">
      <value order="0">true</value>
    </field>
    <field name="Objective-DatePublished">
      <value order="0">2022-10-18T02:49:58Z</value>
    </field>
    <field name="Objective-ModificationStamp">
      <value order="0">2022-10-18T02:49:59Z</value>
    </field>
    <field name="Objective-Owner">
      <value order="0">Graham, Kirsty - KIRGRA</value>
    </field>
    <field name="Objective-Path">
      <value order="0">Global Folder:Community Services Directorate:Community and Social Investment:OFFICE FOR PROBLEM GAMBLING:5 Administration:Communities of Practice:2022 - 2023:October 25th -  Forum:Presentations</value>
    </field>
    <field name="Objective-Parent">
      <value order="0">Presentations</value>
    </field>
    <field name="Objective-State">
      <value order="0">Published</value>
    </field>
    <field name="Objective-VersionId">
      <value order="0">vA36560797</value>
    </field>
    <field name="Objective-Version">
      <value order="0">1.0</value>
    </field>
    <field name="Objective-VersionNumber">
      <value order="0">1</value>
    </field>
    <field name="Objective-VersionComment">
      <value order="0">First version</value>
    </field>
    <field name="Objective-FileNumber">
      <value order="0"/>
    </field>
    <field name="Objective-Classification">
      <value order="0"/>
    </field>
    <field name="Objective-Caveats">
      <value order="0"/>
    </field>
  </systemFields>
  <catalogues>
    <catalogue name="Incoming Correspondence Type Catalogue" type="type" ori="id:cA100">
      <field name="Objective-Business Unit">
        <value order="0">DHS : Community Investment and Support</value>
      </field>
      <field name="Objective-Security Classification">
        <value order="0">OFFICIAL</value>
      </field>
      <field name="Objective-Document Type">
        <value order="0">Presentation</value>
      </field>
      <field name="Objective-Vital Record">
        <value order="0">No</value>
      </field>
      <field name="Objective-Vital Record Review Due Date">
        <value order="0"/>
      </field>
      <field name="Objective-Author Name">
        <value order="0"/>
      </field>
      <field name="Objective-Date of Correspondence">
        <value order="0"/>
      </field>
      <field name="Objective-Date Received">
        <value order="0"/>
      </field>
      <field name="Objective-Senders Reference">
        <value order="0"/>
      </field>
      <field name="Objective-E-Mail Address">
        <value order="0"/>
      </field>
      <field name="Objective-Telephone">
        <value order="0"/>
      </field>
      <field name="Objective-Address Line 1">
        <value order="0"/>
      </field>
      <field name="Objective-Address Line 2">
        <value order="0"/>
      </field>
      <field name="Objective-Suburb">
        <value order="0"/>
      </field>
      <field name="Objective-State">
        <value order="0"/>
      </field>
      <field name="Objective-Postcode">
        <value order="0"/>
      </field>
      <field name="Objective-Description - Abstract">
        <value order="0"/>
      </field>
      <field name="Objective-Action Officer">
        <value order="0"/>
      </field>
      <field name="Objective-Delegator">
        <value order="0"/>
      </field>
      <field name="Objective-Date Reply Due">
        <value order="0"/>
      </field>
      <field name="Objective-Date Reply Sent">
        <value order="0"/>
      </field>
      <field name="Objective-Connect Creator">
        <value order="0"/>
      </field>
    </catalogue>
  </catalogues>
</metadata>
</file>

<file path=customXML/itemProps.xml><?xml version="1.0" encoding="utf-8"?>
<ds:datastoreItem xmlns:ds="http://schemas.openxmlformats.org/officeDocument/2006/customXml" ds:itemID="{5745109E-2DDF-40CB-AC2B-FF9B10C90820}">
  <ds:schemaRefs>
    <ds:schemaRef ds:uri="http://www.objective.com/ecm/document/metadata/271343BCD6D049598449C876307003E4"/>
  </ds:schemaRefs>
</ds:datastoreItem>
</file>

<file path=docProps/app.xml><?xml version="1.0" encoding="utf-8"?>
<Properties xmlns="http://schemas.openxmlformats.org/officeDocument/2006/extended-properties" xmlns:vt="http://schemas.openxmlformats.org/officeDocument/2006/docPropsVTypes">
  <TotalTime>4552</TotalTime>
  <Words>2052</Words>
  <Application>Microsoft Macintosh PowerPoint</Application>
  <PresentationFormat>Widescreen</PresentationFormat>
  <Paragraphs>164</Paragraphs>
  <Slides>16</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Arial</vt:lpstr>
      <vt:lpstr>Calibri</vt:lpstr>
      <vt:lpstr>Calibri Light</vt:lpstr>
      <vt:lpstr>Lato</vt:lpstr>
      <vt:lpstr>Symbol</vt:lpstr>
      <vt:lpstr>Times New Roman</vt:lpstr>
      <vt:lpstr>Trebuchet MS</vt:lpstr>
      <vt:lpstr>Wingdings 3</vt:lpstr>
      <vt:lpstr>Office Theme</vt:lpstr>
      <vt:lpstr>Facet</vt:lpstr>
      <vt:lpstr>Monitoring &amp; Evaluation  Framework</vt:lpstr>
      <vt:lpstr>PowerPoint Presentation</vt:lpstr>
      <vt:lpstr>PowerPoint Presentation</vt:lpstr>
      <vt:lpstr>South Australians recognise gambling harm and  know how to help</vt:lpstr>
      <vt:lpstr>PowerPoint Presentation</vt:lpstr>
      <vt:lpstr>PowerPoint Presentation</vt:lpstr>
      <vt:lpstr>Preventing and intervening early in gambling harm</vt:lpstr>
      <vt:lpstr>PowerPoint Presentation</vt:lpstr>
      <vt:lpstr>PowerPoint Presentation</vt:lpstr>
      <vt:lpstr>People get the right support at the right time</vt:lpstr>
      <vt:lpstr>PowerPoint Presentation</vt:lpstr>
      <vt:lpstr>PowerPoint Presentation</vt:lpstr>
      <vt:lpstr>An agile system equipped to identify, prevent and respond  to emerging harm  and need</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Hare</dc:creator>
  <cp:lastModifiedBy>Sarah Hare</cp:lastModifiedBy>
  <cp:revision>61</cp:revision>
  <dcterms:created xsi:type="dcterms:W3CDTF">2022-09-15T23:25:15Z</dcterms:created>
  <dcterms:modified xsi:type="dcterms:W3CDTF">2022-10-18T01:16:58Z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A27632776</vt:lpwstr>
  </property>
  <property fmtid="{D5CDD505-2E9C-101B-9397-08002B2CF9AE}" pid="4" name="Objective-Title">
    <vt:lpwstr>M&amp;E Framework Slides</vt:lpwstr>
  </property>
  <property fmtid="{D5CDD505-2E9C-101B-9397-08002B2CF9AE}" pid="5" name="Objective-Description">
    <vt:lpwstr/>
  </property>
  <property fmtid="{D5CDD505-2E9C-101B-9397-08002B2CF9AE}" pid="6" name="Objective-CreationStamp">
    <vt:filetime>2022-10-18T02:49:19Z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2022-10-18T02:49:58Z</vt:filetime>
  </property>
  <property fmtid="{D5CDD505-2E9C-101B-9397-08002B2CF9AE}" pid="10" name="Objective-ModificationStamp">
    <vt:filetime>2022-10-18T02:49:59Z</vt:filetime>
  </property>
  <property fmtid="{D5CDD505-2E9C-101B-9397-08002B2CF9AE}" pid="11" name="Objective-Owner">
    <vt:lpwstr>Graham, Kirsty - KIRGRA</vt:lpwstr>
  </property>
  <property fmtid="{D5CDD505-2E9C-101B-9397-08002B2CF9AE}" pid="12" name="Objective-Path">
    <vt:lpwstr>Global Folder:Community Services Directorate:Community and Social Investment:OFFICE FOR PROBLEM GAMBLING:5 Administration:Communities of Practice:2022 - 2023:October 25th -  Forum:Presentations</vt:lpwstr>
  </property>
  <property fmtid="{D5CDD505-2E9C-101B-9397-08002B2CF9AE}" pid="13" name="Objective-Parent">
    <vt:lpwstr>Presentations</vt:lpwstr>
  </property>
  <property fmtid="{D5CDD505-2E9C-101B-9397-08002B2CF9AE}" pid="14" name="Objective-State">
    <vt:lpwstr/>
  </property>
  <property fmtid="{D5CDD505-2E9C-101B-9397-08002B2CF9AE}" pid="15" name="Objective-VersionId">
    <vt:lpwstr>vA36560797</vt:lpwstr>
  </property>
  <property fmtid="{D5CDD505-2E9C-101B-9397-08002B2CF9AE}" pid="16" name="Objective-Version">
    <vt:lpwstr>1.0</vt:lpwstr>
  </property>
  <property fmtid="{D5CDD505-2E9C-101B-9397-08002B2CF9AE}" pid="17" name="Objective-VersionNumber">
    <vt:r8>1</vt:r8>
  </property>
  <property fmtid="{D5CDD505-2E9C-101B-9397-08002B2CF9AE}" pid="18" name="Objective-VersionComment">
    <vt:lpwstr>First version</vt:lpwstr>
  </property>
  <property fmtid="{D5CDD505-2E9C-101B-9397-08002B2CF9AE}" pid="19" name="Objective-FileNumber">
    <vt:lpwstr/>
  </property>
  <property fmtid="{D5CDD505-2E9C-101B-9397-08002B2CF9AE}" pid="20" name="Objective-Classification">
    <vt:lpwstr/>
  </property>
  <property fmtid="{D5CDD505-2E9C-101B-9397-08002B2CF9AE}" pid="21" name="Objective-Caveats">
    <vt:lpwstr/>
  </property>
  <property fmtid="{D5CDD505-2E9C-101B-9397-08002B2CF9AE}" pid="22" name="Objective-Business Unit">
    <vt:lpwstr>DHS : Community Investment and Support</vt:lpwstr>
  </property>
  <property fmtid="{D5CDD505-2E9C-101B-9397-08002B2CF9AE}" pid="23" name="Objective-Security Classification">
    <vt:lpwstr>OFFICIAL</vt:lpwstr>
  </property>
  <property fmtid="{D5CDD505-2E9C-101B-9397-08002B2CF9AE}" pid="24" name="Objective-Document Type">
    <vt:lpwstr>Presentation</vt:lpwstr>
  </property>
  <property fmtid="{D5CDD505-2E9C-101B-9397-08002B2CF9AE}" pid="25" name="Objective-Vital Record">
    <vt:lpwstr>No</vt:lpwstr>
  </property>
  <property fmtid="{D5CDD505-2E9C-101B-9397-08002B2CF9AE}" pid="26" name="Objective-Vital Record Review Due Date">
    <vt:lpwstr/>
  </property>
  <property fmtid="{D5CDD505-2E9C-101B-9397-08002B2CF9AE}" pid="27" name="Objective-Author Name">
    <vt:lpwstr/>
  </property>
  <property fmtid="{D5CDD505-2E9C-101B-9397-08002B2CF9AE}" pid="28" name="Objective-Date of Correspondence">
    <vt:lpwstr/>
  </property>
  <property fmtid="{D5CDD505-2E9C-101B-9397-08002B2CF9AE}" pid="29" name="Objective-Date Received">
    <vt:lpwstr/>
  </property>
  <property fmtid="{D5CDD505-2E9C-101B-9397-08002B2CF9AE}" pid="30" name="Objective-Senders Reference">
    <vt:lpwstr/>
  </property>
  <property fmtid="{D5CDD505-2E9C-101B-9397-08002B2CF9AE}" pid="31" name="Objective-E-Mail Address">
    <vt:lpwstr/>
  </property>
  <property fmtid="{D5CDD505-2E9C-101B-9397-08002B2CF9AE}" pid="32" name="Objective-Telephone">
    <vt:lpwstr/>
  </property>
  <property fmtid="{D5CDD505-2E9C-101B-9397-08002B2CF9AE}" pid="33" name="Objective-Address Line 1">
    <vt:lpwstr/>
  </property>
  <property fmtid="{D5CDD505-2E9C-101B-9397-08002B2CF9AE}" pid="34" name="Objective-Address Line 2">
    <vt:lpwstr/>
  </property>
  <property fmtid="{D5CDD505-2E9C-101B-9397-08002B2CF9AE}" pid="35" name="Objective-Suburb">
    <vt:lpwstr/>
  </property>
  <property fmtid="{D5CDD505-2E9C-101B-9397-08002B2CF9AE}" pid="36" name="Objective-Postcode">
    <vt:lpwstr/>
  </property>
  <property fmtid="{D5CDD505-2E9C-101B-9397-08002B2CF9AE}" pid="37" name="Objective-Description - Abstract">
    <vt:lpwstr/>
  </property>
  <property fmtid="{D5CDD505-2E9C-101B-9397-08002B2CF9AE}" pid="38" name="Objective-Action Officer">
    <vt:lpwstr/>
  </property>
  <property fmtid="{D5CDD505-2E9C-101B-9397-08002B2CF9AE}" pid="39" name="Objective-Delegator">
    <vt:lpwstr/>
  </property>
  <property fmtid="{D5CDD505-2E9C-101B-9397-08002B2CF9AE}" pid="40" name="Objective-Date Reply Due">
    <vt:lpwstr/>
  </property>
  <property fmtid="{D5CDD505-2E9C-101B-9397-08002B2CF9AE}" pid="41" name="Objective-Date Reply Sent">
    <vt:lpwstr/>
  </property>
  <property fmtid="{D5CDD505-2E9C-101B-9397-08002B2CF9AE}" pid="42" name="Objective-Connect Creator">
    <vt:lpwstr/>
  </property>
</Properties>
</file>